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61"/>
  </p:notesMasterIdLst>
  <p:handoutMasterIdLst>
    <p:handoutMasterId r:id="rId62"/>
  </p:handoutMasterIdLst>
  <p:sldIdLst>
    <p:sldId id="256" r:id="rId2"/>
    <p:sldId id="322" r:id="rId3"/>
    <p:sldId id="257" r:id="rId4"/>
    <p:sldId id="265" r:id="rId5"/>
    <p:sldId id="266" r:id="rId6"/>
    <p:sldId id="267" r:id="rId7"/>
    <p:sldId id="268" r:id="rId8"/>
    <p:sldId id="269" r:id="rId9"/>
    <p:sldId id="270" r:id="rId10"/>
    <p:sldId id="271" r:id="rId11"/>
    <p:sldId id="272" r:id="rId12"/>
    <p:sldId id="273" r:id="rId13"/>
    <p:sldId id="261" r:id="rId14"/>
    <p:sldId id="301" r:id="rId15"/>
    <p:sldId id="274" r:id="rId16"/>
    <p:sldId id="275" r:id="rId17"/>
    <p:sldId id="287" r:id="rId18"/>
    <p:sldId id="277" r:id="rId19"/>
    <p:sldId id="278" r:id="rId20"/>
    <p:sldId id="279" r:id="rId21"/>
    <p:sldId id="281" r:id="rId22"/>
    <p:sldId id="280" r:id="rId23"/>
    <p:sldId id="282" r:id="rId24"/>
    <p:sldId id="284" r:id="rId25"/>
    <p:sldId id="262" r:id="rId26"/>
    <p:sldId id="302" r:id="rId27"/>
    <p:sldId id="285" r:id="rId28"/>
    <p:sldId id="303" r:id="rId29"/>
    <p:sldId id="299" r:id="rId30"/>
    <p:sldId id="300" r:id="rId31"/>
    <p:sldId id="288" r:id="rId32"/>
    <p:sldId id="298" r:id="rId33"/>
    <p:sldId id="290" r:id="rId34"/>
    <p:sldId id="292" r:id="rId35"/>
    <p:sldId id="304" r:id="rId36"/>
    <p:sldId id="305" r:id="rId37"/>
    <p:sldId id="293" r:id="rId38"/>
    <p:sldId id="289" r:id="rId39"/>
    <p:sldId id="313" r:id="rId40"/>
    <p:sldId id="286" r:id="rId41"/>
    <p:sldId id="306" r:id="rId42"/>
    <p:sldId id="314" r:id="rId43"/>
    <p:sldId id="315" r:id="rId44"/>
    <p:sldId id="307" r:id="rId45"/>
    <p:sldId id="308" r:id="rId46"/>
    <p:sldId id="294" r:id="rId47"/>
    <p:sldId id="263" r:id="rId48"/>
    <p:sldId id="296" r:id="rId49"/>
    <p:sldId id="297" r:id="rId50"/>
    <p:sldId id="316" r:id="rId51"/>
    <p:sldId id="317" r:id="rId52"/>
    <p:sldId id="309" r:id="rId53"/>
    <p:sldId id="264" r:id="rId54"/>
    <p:sldId id="310" r:id="rId55"/>
    <p:sldId id="318" r:id="rId56"/>
    <p:sldId id="320" r:id="rId57"/>
    <p:sldId id="321" r:id="rId58"/>
    <p:sldId id="319" r:id="rId59"/>
    <p:sldId id="312"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433DD4-3EB4-4C46-AABC-EA29AEEB7D67}">
          <p14:sldIdLst>
            <p14:sldId id="256"/>
            <p14:sldId id="322"/>
          </p14:sldIdLst>
        </p14:section>
        <p14:section name="Introduction to MongoDB" id="{05ABE58A-A13A-D843-A281-C76BDD908393}">
          <p14:sldIdLst>
            <p14:sldId id="257"/>
            <p14:sldId id="265"/>
            <p14:sldId id="266"/>
            <p14:sldId id="267"/>
            <p14:sldId id="268"/>
            <p14:sldId id="269"/>
            <p14:sldId id="270"/>
            <p14:sldId id="271"/>
            <p14:sldId id="272"/>
            <p14:sldId id="273"/>
          </p14:sldIdLst>
        </p14:section>
        <p14:section name="Introduction to document database" id="{DEDBBBA8-8227-0E4C-8C5B-2BFD829431C5}">
          <p14:sldIdLst>
            <p14:sldId id="261"/>
            <p14:sldId id="301"/>
            <p14:sldId id="274"/>
            <p14:sldId id="275"/>
            <p14:sldId id="287"/>
            <p14:sldId id="277"/>
            <p14:sldId id="278"/>
            <p14:sldId id="279"/>
            <p14:sldId id="281"/>
            <p14:sldId id="280"/>
            <p14:sldId id="282"/>
            <p14:sldId id="284"/>
          </p14:sldIdLst>
        </p14:section>
        <p14:section name="Working with the data" id="{DFA66525-BB3D-5546-9B9B-598F650259E4}">
          <p14:sldIdLst>
            <p14:sldId id="262"/>
            <p14:sldId id="302"/>
            <p14:sldId id="285"/>
            <p14:sldId id="303"/>
            <p14:sldId id="299"/>
            <p14:sldId id="300"/>
            <p14:sldId id="288"/>
            <p14:sldId id="298"/>
            <p14:sldId id="290"/>
            <p14:sldId id="292"/>
            <p14:sldId id="304"/>
            <p14:sldId id="305"/>
            <p14:sldId id="293"/>
            <p14:sldId id="289"/>
            <p14:sldId id="313"/>
            <p14:sldId id="286"/>
            <p14:sldId id="306"/>
            <p14:sldId id="314"/>
            <p14:sldId id="315"/>
            <p14:sldId id="307"/>
            <p14:sldId id="308"/>
            <p14:sldId id="294"/>
          </p14:sldIdLst>
        </p14:section>
        <p14:section name="Drivers" id="{CFC17342-B0FC-864D-939A-76511E958469}">
          <p14:sldIdLst>
            <p14:sldId id="263"/>
            <p14:sldId id="296"/>
            <p14:sldId id="297"/>
            <p14:sldId id="316"/>
            <p14:sldId id="317"/>
            <p14:sldId id="309"/>
          </p14:sldIdLst>
        </p14:section>
        <p14:section name="Next Steps" id="{BDE3815F-C7FA-E24B-A074-69C68433E47C}">
          <p14:sldIdLst>
            <p14:sldId id="264"/>
            <p14:sldId id="310"/>
            <p14:sldId id="318"/>
            <p14:sldId id="320"/>
            <p14:sldId id="321"/>
            <p14:sldId id="319"/>
            <p14:sldId id="31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 Franci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A930"/>
    <a:srgbClr val="E4F0F7"/>
    <a:srgbClr val="AFD2E9"/>
    <a:srgbClr val="E88C07"/>
    <a:srgbClr val="E88D00"/>
    <a:srgbClr val="2A87BF"/>
    <a:srgbClr val="D0FF7E"/>
    <a:srgbClr val="A3A3A3"/>
    <a:srgbClr val="AED676"/>
    <a:srgbClr val="F7D58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7" autoAdjust="0"/>
    <p:restoredTop sz="85472" autoAdjust="0"/>
  </p:normalViewPr>
  <p:slideViewPr>
    <p:cSldViewPr snapToGrid="0" snapToObjects="1">
      <p:cViewPr varScale="1">
        <p:scale>
          <a:sx n="115" d="100"/>
          <a:sy n="115" d="100"/>
        </p:scale>
        <p:origin x="-1848"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9650F9-9A3E-EC42-ACF5-9A50B944BD6F}" type="datetimeFigureOut">
              <a:rPr lang="en-US" smtClean="0"/>
              <a:t>2/24/13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0BF9BF9-C0C0-8F4D-A9F4-3E1CDA3BC3B0}" type="slidenum">
              <a:rPr lang="en-US" smtClean="0"/>
              <a:t>‹#›</a:t>
            </a:fld>
            <a:endParaRPr lang="en-US"/>
          </a:p>
        </p:txBody>
      </p:sp>
    </p:spTree>
    <p:extLst>
      <p:ext uri="{BB962C8B-B14F-4D97-AF65-F5344CB8AC3E}">
        <p14:creationId xmlns:p14="http://schemas.microsoft.com/office/powerpoint/2010/main" val="1914240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A5E62C7-EF53-E348-99AB-33258A439246}" type="datetimeFigureOut">
              <a:rPr lang="en-US" smtClean="0"/>
              <a:t>2/24/13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3312CA-04DE-7148-A8E7-5648D3D477AA}" type="slidenum">
              <a:rPr lang="en-US" smtClean="0"/>
              <a:t>‹#›</a:t>
            </a:fld>
            <a:endParaRPr lang="en-US"/>
          </a:p>
        </p:txBody>
      </p:sp>
    </p:spTree>
    <p:extLst>
      <p:ext uri="{BB962C8B-B14F-4D97-AF65-F5344CB8AC3E}">
        <p14:creationId xmlns:p14="http://schemas.microsoft.com/office/powerpoint/2010/main" val="273058533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our first presentation: This is our introduction talk to </a:t>
            </a:r>
            <a:r>
              <a:rPr lang="en-US" baseline="0" dirty="0" err="1" smtClean="0"/>
              <a:t>MongoDB</a:t>
            </a:r>
            <a:r>
              <a:rPr lang="en-US" baseline="0" dirty="0" smtClean="0"/>
              <a:t> “Hello World” of </a:t>
            </a:r>
            <a:r>
              <a:rPr lang="en-US" baseline="0" dirty="0" err="1" smtClean="0"/>
              <a:t>MongoDB</a:t>
            </a:r>
            <a:r>
              <a:rPr lang="en-US" baseline="0" dirty="0" smtClean="0"/>
              <a:t>, where we go over the basic concepts. </a:t>
            </a:r>
          </a:p>
          <a:p>
            <a:r>
              <a:rPr lang="en-US" baseline="0" dirty="0" smtClean="0"/>
              <a:t>The later talks today will then go into more detail for each of the topics.</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a:t>
            </a:fld>
            <a:endParaRPr lang="en-US"/>
          </a:p>
        </p:txBody>
      </p:sp>
    </p:spTree>
    <p:extLst>
      <p:ext uri="{BB962C8B-B14F-4D97-AF65-F5344CB8AC3E}">
        <p14:creationId xmlns:p14="http://schemas.microsoft.com/office/powerpoint/2010/main" val="1267559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MongoD</a:t>
            </a:r>
            <a:r>
              <a:rPr lang="en-US" dirty="0" smtClean="0"/>
              <a:t> – single standalones and </a:t>
            </a:r>
            <a:r>
              <a:rPr lang="en-US" dirty="0" err="1" smtClean="0"/>
              <a:t>replicasets</a:t>
            </a:r>
            <a:endParaRPr lang="en-US" dirty="0" smtClean="0"/>
          </a:p>
          <a:p>
            <a:r>
              <a:rPr lang="en-US" dirty="0" err="1" smtClean="0"/>
              <a:t>MongoS</a:t>
            </a:r>
            <a:r>
              <a:rPr lang="en-US" dirty="0" smtClean="0"/>
              <a:t> – </a:t>
            </a:r>
            <a:r>
              <a:rPr lang="en-US" dirty="0" err="1" smtClean="0"/>
              <a:t>sharded</a:t>
            </a:r>
            <a:r>
              <a:rPr lang="en-US" dirty="0" smtClean="0"/>
              <a:t> systems</a:t>
            </a:r>
          </a:p>
          <a:p>
            <a:endParaRPr lang="en-US" dirty="0" smtClean="0"/>
          </a:p>
          <a:p>
            <a:r>
              <a:rPr lang="en-US" dirty="0" smtClean="0"/>
              <a:t>Mongo – Shell</a:t>
            </a:r>
          </a:p>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F3312CA-04DE-7148-A8E7-5648D3D477AA}" type="slidenum">
              <a:rPr lang="en-US" smtClean="0"/>
              <a:t>12</a:t>
            </a:fld>
            <a:endParaRPr lang="en-US"/>
          </a:p>
        </p:txBody>
      </p:sp>
    </p:spTree>
    <p:extLst>
      <p:ext uri="{BB962C8B-B14F-4D97-AF65-F5344CB8AC3E}">
        <p14:creationId xmlns:p14="http://schemas.microsoft.com/office/powerpoint/2010/main" val="234470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Repeat:</a:t>
            </a:r>
          </a:p>
          <a:p>
            <a:endParaRPr lang="en-US" dirty="0" smtClean="0"/>
          </a:p>
          <a:p>
            <a:r>
              <a:rPr lang="en-US" dirty="0" smtClean="0"/>
              <a:t>Buzzword Bingo</a:t>
            </a:r>
          </a:p>
          <a:p>
            <a:r>
              <a:rPr lang="en-US" dirty="0" smtClean="0"/>
              <a:t>Know</a:t>
            </a:r>
            <a:r>
              <a:rPr lang="en-US" baseline="0" dirty="0" smtClean="0"/>
              <a:t> where </a:t>
            </a:r>
            <a:r>
              <a:rPr lang="en-US" baseline="0" dirty="0" err="1" smtClean="0"/>
              <a:t>MongoDB</a:t>
            </a:r>
            <a:r>
              <a:rPr lang="en-US" baseline="0" dirty="0" smtClean="0"/>
              <a:t> lives on the Database landscape</a:t>
            </a:r>
          </a:p>
          <a:p>
            <a:r>
              <a:rPr lang="en-US" baseline="0" dirty="0" smtClean="0"/>
              <a:t>Know where to download it</a:t>
            </a:r>
          </a:p>
          <a:p>
            <a:endParaRPr lang="en-US" baseline="0" dirty="0" smtClean="0"/>
          </a:p>
          <a:p>
            <a:r>
              <a:rPr lang="en-US" baseline="0" dirty="0" smtClean="0"/>
              <a:t>Spin up a </a:t>
            </a:r>
            <a:r>
              <a:rPr lang="en-US" baseline="0" dirty="0" err="1" smtClean="0"/>
              <a:t>mongod</a:t>
            </a:r>
            <a:r>
              <a:rPr lang="en-US" baseline="0" dirty="0" smtClean="0"/>
              <a:t> and a mongo shell and you’re good to go.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13</a:t>
            </a:fld>
            <a:endParaRPr lang="en-US"/>
          </a:p>
        </p:txBody>
      </p:sp>
    </p:spTree>
    <p:extLst>
      <p:ext uri="{BB962C8B-B14F-4D97-AF65-F5344CB8AC3E}">
        <p14:creationId xmlns:p14="http://schemas.microsoft.com/office/powerpoint/2010/main" val="3288946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t>
            </a:r>
            <a:r>
              <a:rPr lang="en-US" dirty="0" smtClean="0"/>
              <a:t>equal</a:t>
            </a:r>
          </a:p>
          <a:p>
            <a:r>
              <a:rPr lang="en-US" dirty="0" smtClean="0"/>
              <a:t>you </a:t>
            </a:r>
            <a:r>
              <a:rPr lang="en-US" dirty="0" smtClean="0"/>
              <a:t>can think </a:t>
            </a:r>
            <a:r>
              <a:rPr lang="en-US" dirty="0" smtClean="0"/>
              <a:t>of</a:t>
            </a:r>
            <a:r>
              <a:rPr lang="en-US" baseline="0" dirty="0" smtClean="0"/>
              <a:t> “s</a:t>
            </a:r>
            <a:r>
              <a:rPr lang="en-US" dirty="0" smtClean="0"/>
              <a:t>imilar”</a:t>
            </a:r>
          </a:p>
          <a:p>
            <a:endParaRPr lang="en-US" dirty="0" smtClean="0"/>
          </a:p>
          <a:p>
            <a:r>
              <a:rPr lang="en-US" dirty="0" smtClean="0"/>
              <a:t>Join: normalized data</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14</a:t>
            </a:fld>
            <a:endParaRPr lang="en-US"/>
          </a:p>
        </p:txBody>
      </p:sp>
    </p:spTree>
    <p:extLst>
      <p:ext uri="{BB962C8B-B14F-4D97-AF65-F5344CB8AC3E}">
        <p14:creationId xmlns:p14="http://schemas.microsoft.com/office/powerpoint/2010/main" val="91360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Kristine to update this graphic at</a:t>
            </a:r>
            <a:r>
              <a:rPr lang="en-US" baseline="0" dirty="0" smtClean="0"/>
              <a:t> some point</a:t>
            </a:r>
          </a:p>
          <a:p>
            <a:endParaRPr lang="en-US" baseline="0" dirty="0" smtClean="0"/>
          </a:p>
          <a:p>
            <a:r>
              <a:rPr lang="en-US" baseline="0" dirty="0" smtClean="0"/>
              <a:t>Simple example, </a:t>
            </a:r>
          </a:p>
          <a:p>
            <a:r>
              <a:rPr lang="en-US" baseline="0" dirty="0" smtClean="0"/>
              <a:t>Blog post, comments, articles, </a:t>
            </a:r>
          </a:p>
          <a:p>
            <a:endParaRPr lang="en-US" dirty="0" smtClean="0"/>
          </a:p>
        </p:txBody>
      </p:sp>
      <p:sp>
        <p:nvSpPr>
          <p:cNvPr id="4" name="Slide Number Placeholder 3"/>
          <p:cNvSpPr>
            <a:spLocks noGrp="1"/>
          </p:cNvSpPr>
          <p:nvPr>
            <p:ph type="sldNum" sz="quarter" idx="10"/>
          </p:nvPr>
        </p:nvSpPr>
        <p:spPr/>
        <p:txBody>
          <a:bodyPr/>
          <a:lstStyle/>
          <a:p>
            <a:fld id="{1F3312CA-04DE-7148-A8E7-5648D3D477AA}" type="slidenum">
              <a:rPr lang="en-US" smtClean="0"/>
              <a:t>15</a:t>
            </a:fld>
            <a:endParaRPr lang="en-US"/>
          </a:p>
        </p:txBody>
      </p:sp>
    </p:spTree>
    <p:extLst>
      <p:ext uri="{BB962C8B-B14F-4D97-AF65-F5344CB8AC3E}">
        <p14:creationId xmlns:p14="http://schemas.microsoft.com/office/powerpoint/2010/main" val="477609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Schema</a:t>
            </a:r>
            <a:r>
              <a:rPr lang="en-US" baseline="0" dirty="0" smtClean="0"/>
              <a:t> </a:t>
            </a:r>
            <a:r>
              <a:rPr lang="en-US" baseline="0" dirty="0" smtClean="0"/>
              <a:t>design talk later today</a:t>
            </a:r>
          </a:p>
          <a:p>
            <a:pPr marL="171450" indent="-171450">
              <a:buFontTx/>
              <a:buChar char="-"/>
            </a:pPr>
            <a:r>
              <a:rPr lang="en-US" baseline="0" dirty="0" smtClean="0"/>
              <a:t>traditionally, there’s one </a:t>
            </a:r>
            <a:r>
              <a:rPr lang="en-US" baseline="0" dirty="0" smtClean="0"/>
              <a:t>design</a:t>
            </a:r>
          </a:p>
          <a:p>
            <a:pPr marL="171450" indent="-171450">
              <a:buFontTx/>
              <a:buChar char="-"/>
            </a:pPr>
            <a:endParaRPr lang="en-US" baseline="0" dirty="0" smtClean="0"/>
          </a:p>
          <a:p>
            <a:pPr marL="171450" indent="-171450">
              <a:buFontTx/>
              <a:buChar char="-"/>
            </a:pPr>
            <a:r>
              <a:rPr lang="en-US" baseline="0" dirty="0" smtClean="0"/>
              <a:t>ONE way of model the data, but not the only one</a:t>
            </a:r>
          </a:p>
          <a:p>
            <a:pPr marL="171450" indent="-171450">
              <a:buFontTx/>
              <a:buChar char="-"/>
            </a:pPr>
            <a:r>
              <a:rPr lang="en-US" dirty="0" smtClean="0"/>
              <a:t>This</a:t>
            </a:r>
            <a:r>
              <a:rPr lang="en-US" baseline="0" dirty="0" smtClean="0"/>
              <a:t> is why people like </a:t>
            </a:r>
            <a:r>
              <a:rPr lang="en-US" baseline="0" dirty="0" err="1" smtClean="0"/>
              <a:t>MongoDB</a:t>
            </a: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16</a:t>
            </a:fld>
            <a:endParaRPr lang="en-US"/>
          </a:p>
        </p:txBody>
      </p:sp>
    </p:spTree>
    <p:extLst>
      <p:ext uri="{BB962C8B-B14F-4D97-AF65-F5344CB8AC3E}">
        <p14:creationId xmlns:p14="http://schemas.microsoft.com/office/powerpoint/2010/main" val="2983104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story. </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17</a:t>
            </a:fld>
            <a:endParaRPr lang="en-US"/>
          </a:p>
        </p:txBody>
      </p:sp>
    </p:spTree>
    <p:extLst>
      <p:ext uri="{BB962C8B-B14F-4D97-AF65-F5344CB8AC3E}">
        <p14:creationId xmlns:p14="http://schemas.microsoft.com/office/powerpoint/2010/main" val="929109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question: Is categories it</a:t>
            </a:r>
            <a:r>
              <a:rPr lang="fr-FR" baseline="0" dirty="0" smtClean="0"/>
              <a:t>'</a:t>
            </a:r>
            <a:r>
              <a:rPr lang="en-US" baseline="0" dirty="0" smtClean="0"/>
              <a:t>s own entity? It could be, but it</a:t>
            </a:r>
            <a:r>
              <a:rPr lang="fr-FR" baseline="0" dirty="0" smtClean="0"/>
              <a:t>'</a:t>
            </a:r>
            <a:r>
              <a:rPr lang="en-US" baseline="0" dirty="0" smtClean="0"/>
              <a:t>s likely a property of books. </a:t>
            </a:r>
          </a:p>
          <a:p>
            <a:endParaRPr lang="en-US" baseline="0" dirty="0" smtClean="0"/>
          </a:p>
          <a:p>
            <a:r>
              <a:rPr lang="en-US" baseline="0" dirty="0" smtClean="0"/>
              <a:t>- categories: figure it out as we go forward</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19</a:t>
            </a:fld>
            <a:endParaRPr lang="en-US"/>
          </a:p>
        </p:txBody>
      </p:sp>
    </p:spTree>
    <p:extLst>
      <p:ext uri="{BB962C8B-B14F-4D97-AF65-F5344CB8AC3E}">
        <p14:creationId xmlns:p14="http://schemas.microsoft.com/office/powerpoint/2010/main" val="193366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21</a:t>
            </a:fld>
            <a:endParaRPr lang="en-US"/>
          </a:p>
        </p:txBody>
      </p:sp>
    </p:spTree>
    <p:extLst>
      <p:ext uri="{BB962C8B-B14F-4D97-AF65-F5344CB8AC3E}">
        <p14:creationId xmlns:p14="http://schemas.microsoft.com/office/powerpoint/2010/main" val="193366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how they are the same as</a:t>
            </a:r>
            <a:r>
              <a:rPr lang="en-US" baseline="0" dirty="0" smtClean="0"/>
              <a:t> the entities listed above</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23</a:t>
            </a:fld>
            <a:endParaRPr lang="en-US"/>
          </a:p>
        </p:txBody>
      </p:sp>
    </p:spTree>
    <p:extLst>
      <p:ext uri="{BB962C8B-B14F-4D97-AF65-F5344CB8AC3E}">
        <p14:creationId xmlns:p14="http://schemas.microsoft.com/office/powerpoint/2010/main" val="193366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29</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 true,</a:t>
            </a:r>
            <a:r>
              <a:rPr lang="en-US" baseline="0" dirty="0" smtClean="0"/>
              <a:t> but that doesn’t really explain what </a:t>
            </a:r>
            <a:r>
              <a:rPr lang="en-US" baseline="0" dirty="0" err="1" smtClean="0"/>
              <a:t>MongoDB</a:t>
            </a:r>
            <a:r>
              <a:rPr lang="en-US" baseline="0" dirty="0" smtClean="0"/>
              <a:t> is.</a:t>
            </a:r>
          </a:p>
          <a:p>
            <a:endParaRPr lang="en-US" baseline="0" dirty="0" smtClean="0"/>
          </a:p>
          <a:p>
            <a:r>
              <a:rPr lang="en-US" baseline="0" dirty="0" smtClean="0"/>
              <a:t>Here are some of the buzzwords that describe </a:t>
            </a:r>
            <a:r>
              <a:rPr lang="en-US" baseline="0" dirty="0" err="1" smtClean="0"/>
              <a:t>MongoDB</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a:t>
            </a:fld>
            <a:endParaRPr lang="en-US"/>
          </a:p>
        </p:txBody>
      </p:sp>
    </p:spTree>
    <p:extLst>
      <p:ext uri="{BB962C8B-B14F-4D97-AF65-F5344CB8AC3E}">
        <p14:creationId xmlns:p14="http://schemas.microsoft.com/office/powerpoint/2010/main" val="4134659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smtClean="0">
                <a:latin typeface="Source Code Pro"/>
                <a:cs typeface="Source Code Pro"/>
              </a:rPr>
              <a:t>50804d0bd94ccab2da652599</a:t>
            </a:r>
            <a:r>
              <a:rPr lang="en-US" dirty="0" smtClean="0"/>
              <a:t>"</a:t>
            </a:r>
            <a:r>
              <a:rPr lang="en-US" baseline="0" dirty="0" smtClean="0"/>
              <a:t> is a 24 byte string (12 byte </a:t>
            </a:r>
            <a:r>
              <a:rPr lang="en-US" baseline="0" dirty="0" err="1" smtClean="0"/>
              <a:t>ObjectId</a:t>
            </a:r>
            <a:r>
              <a:rPr lang="en-US" baseline="0" dirty="0" smtClean="0"/>
              <a:t> hex encoded).</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30</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Powerful message here. </a:t>
            </a:r>
          </a:p>
          <a:p>
            <a:r>
              <a:rPr lang="en-US" dirty="0" smtClean="0"/>
              <a:t>Finally a database that enables rapid &amp; agile development.</a:t>
            </a:r>
          </a:p>
          <a:p>
            <a:endParaRPr lang="en-US" dirty="0" smtClean="0"/>
          </a:p>
          <a:p>
            <a:r>
              <a:rPr lang="en-US" dirty="0" smtClean="0"/>
              <a:t>Author</a:t>
            </a:r>
            <a:r>
              <a:rPr lang="en-US" baseline="0" dirty="0" smtClean="0"/>
              <a:t>s (plural)</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31</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32</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book here. A few things to make note of. </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33</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Brandon</a:t>
            </a:r>
            <a:r>
              <a:rPr lang="en-US" baseline="0" dirty="0" smtClean="0"/>
              <a:t> – remove </a:t>
            </a:r>
          </a:p>
          <a:p>
            <a:endParaRPr lang="en-US" baseline="0" dirty="0" smtClean="0"/>
          </a:p>
          <a:p>
            <a:r>
              <a:rPr lang="en-US" baseline="0" dirty="0" smtClean="0"/>
              <a:t>Make more obvious</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35</a:t>
            </a:fld>
            <a:endParaRPr lang="en-US"/>
          </a:p>
        </p:txBody>
      </p:sp>
    </p:spTree>
    <p:extLst>
      <p:ext uri="{BB962C8B-B14F-4D97-AF65-F5344CB8AC3E}">
        <p14:creationId xmlns:p14="http://schemas.microsoft.com/office/powerpoint/2010/main" val="2536667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Powerful message here. </a:t>
            </a:r>
          </a:p>
          <a:p>
            <a:r>
              <a:rPr lang="en-US" dirty="0" smtClean="0"/>
              <a:t>Finally a database that enables rapid &amp; agile development.</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38</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slows them down is not using indexes. </a:t>
            </a:r>
          </a:p>
          <a:p>
            <a:r>
              <a:rPr lang="en-US" dirty="0" smtClean="0"/>
              <a:t>Most</a:t>
            </a:r>
            <a:r>
              <a:rPr lang="en-US" baseline="0" dirty="0" smtClean="0"/>
              <a:t> important. Mention this.</a:t>
            </a:r>
          </a:p>
          <a:p>
            <a:endParaRPr lang="en-US" dirty="0" smtClean="0"/>
          </a:p>
          <a:p>
            <a:r>
              <a:rPr lang="en-US" dirty="0" smtClean="0"/>
              <a:t>Font size on last one</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40</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move this slide</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41</a:t>
            </a:fld>
            <a:endParaRPr lang="en-US"/>
          </a:p>
        </p:txBody>
      </p:sp>
    </p:spTree>
    <p:extLst>
      <p:ext uri="{BB962C8B-B14F-4D97-AF65-F5344CB8AC3E}">
        <p14:creationId xmlns:p14="http://schemas.microsoft.com/office/powerpoint/2010/main" val="3184745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book here. A few things to make note of. </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42</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 book here. A few things to make note of. </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43</a:t>
            </a:fld>
            <a:endParaRPr lang="en-US"/>
          </a:p>
        </p:txBody>
      </p:sp>
    </p:spTree>
    <p:extLst>
      <p:ext uri="{BB962C8B-B14F-4D97-AF65-F5344CB8AC3E}">
        <p14:creationId xmlns:p14="http://schemas.microsoft.com/office/powerpoint/2010/main" val="2161877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Documents with key/value pairs, that can</a:t>
            </a:r>
            <a:r>
              <a:rPr lang="en-US" baseline="0" dirty="0" smtClean="0"/>
              <a:t> contain </a:t>
            </a:r>
            <a:r>
              <a:rPr lang="en-US" dirty="0" smtClean="0"/>
              <a:t>nested</a:t>
            </a:r>
            <a:r>
              <a:rPr lang="en-US" baseline="0" dirty="0" smtClean="0"/>
              <a:t> sub-documents or arrays</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5</a:t>
            </a:fld>
            <a:endParaRPr lang="en-US"/>
          </a:p>
        </p:txBody>
      </p:sp>
    </p:spTree>
    <p:extLst>
      <p:ext uri="{BB962C8B-B14F-4D97-AF65-F5344CB8AC3E}">
        <p14:creationId xmlns:p14="http://schemas.microsoft.com/office/powerpoint/2010/main" val="105758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44</a:t>
            </a:fld>
            <a:endParaRPr lang="en-US"/>
          </a:p>
        </p:txBody>
      </p:sp>
    </p:spTree>
    <p:extLst>
      <p:ext uri="{BB962C8B-B14F-4D97-AF65-F5344CB8AC3E}">
        <p14:creationId xmlns:p14="http://schemas.microsoft.com/office/powerpoint/2010/main" val="3204427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fine for small result sets. Not good performance</a:t>
            </a:r>
            <a:r>
              <a:rPr lang="en-US" baseline="0" dirty="0" smtClean="0"/>
              <a:t> for large result sets. Range query plus limit will give better performance.</a:t>
            </a:r>
          </a:p>
          <a:p>
            <a:endParaRPr lang="en-US" baseline="0" dirty="0"/>
          </a:p>
          <a:p>
            <a:endParaRPr lang="en-US" baseline="0" dirty="0" smtClean="0"/>
          </a:p>
        </p:txBody>
      </p:sp>
      <p:sp>
        <p:nvSpPr>
          <p:cNvPr id="4" name="Slide Number Placeholder 3"/>
          <p:cNvSpPr>
            <a:spLocks noGrp="1"/>
          </p:cNvSpPr>
          <p:nvPr>
            <p:ph type="sldNum" sz="quarter" idx="10"/>
          </p:nvPr>
        </p:nvSpPr>
        <p:spPr/>
        <p:txBody>
          <a:bodyPr/>
          <a:lstStyle/>
          <a:p>
            <a:fld id="{1F3312CA-04DE-7148-A8E7-5648D3D477AA}" type="slidenum">
              <a:rPr lang="en-US" smtClean="0"/>
              <a:t>45</a:t>
            </a:fld>
            <a:endParaRPr lang="en-US"/>
          </a:p>
        </p:txBody>
      </p:sp>
    </p:spTree>
    <p:extLst>
      <p:ext uri="{BB962C8B-B14F-4D97-AF65-F5344CB8AC3E}">
        <p14:creationId xmlns:p14="http://schemas.microsoft.com/office/powerpoint/2010/main" val="3474223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XYZ</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48</a:t>
            </a:fld>
            <a:endParaRPr lang="en-US"/>
          </a:p>
        </p:txBody>
      </p:sp>
    </p:spTree>
    <p:extLst>
      <p:ext uri="{BB962C8B-B14F-4D97-AF65-F5344CB8AC3E}">
        <p14:creationId xmlns:p14="http://schemas.microsoft.com/office/powerpoint/2010/main" val="546659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10gen Drivers</a:t>
            </a:r>
          </a:p>
          <a:p>
            <a:endParaRPr lang="en-US" dirty="0" smtClean="0"/>
          </a:p>
          <a:p>
            <a:r>
              <a:rPr lang="en-US" dirty="0" smtClean="0"/>
              <a:t>Java, C</a:t>
            </a:r>
            <a:r>
              <a:rPr lang="en-US" dirty="0" smtClean="0"/>
              <a:t>, C++</a:t>
            </a:r>
            <a:r>
              <a:rPr lang="en-US" dirty="0" smtClean="0"/>
              <a:t>, </a:t>
            </a:r>
            <a:r>
              <a:rPr lang="en-US" dirty="0" smtClean="0"/>
              <a:t>C#</a:t>
            </a:r>
            <a:r>
              <a:rPr lang="en-US" dirty="0" smtClean="0"/>
              <a:t>, PHP, Python, Ruby, Perl, </a:t>
            </a:r>
            <a:r>
              <a:rPr lang="en-US" dirty="0" err="1" smtClean="0"/>
              <a:t>Javascript</a:t>
            </a:r>
            <a:r>
              <a:rPr lang="en-US" dirty="0" smtClean="0"/>
              <a:t>, </a:t>
            </a:r>
            <a:r>
              <a:rPr lang="en-US" baseline="0" dirty="0" err="1" smtClean="0"/>
              <a:t>Node.js</a:t>
            </a:r>
            <a:r>
              <a:rPr lang="en-US" baseline="0" dirty="0" smtClean="0"/>
              <a:t>, </a:t>
            </a:r>
            <a:r>
              <a:rPr lang="en-US" dirty="0" err="1" smtClean="0"/>
              <a:t>Erlang</a:t>
            </a:r>
            <a:r>
              <a:rPr lang="en-US" dirty="0" smtClean="0"/>
              <a:t>,</a:t>
            </a:r>
            <a:r>
              <a:rPr lang="en-US" baseline="0" dirty="0" smtClean="0"/>
              <a:t> </a:t>
            </a:r>
            <a:r>
              <a:rPr lang="en-US" baseline="0" dirty="0" err="1" smtClean="0"/>
              <a:t>Scala</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50</a:t>
            </a:fld>
            <a:endParaRPr lang="en-US"/>
          </a:p>
        </p:txBody>
      </p:sp>
    </p:spTree>
    <p:extLst>
      <p:ext uri="{BB962C8B-B14F-4D97-AF65-F5344CB8AC3E}">
        <p14:creationId xmlns:p14="http://schemas.microsoft.com/office/powerpoint/2010/main" val="2606065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Plus community</a:t>
            </a:r>
            <a:r>
              <a:rPr lang="en-US" baseline="0" dirty="0" smtClean="0"/>
              <a:t> drivers.</a:t>
            </a:r>
          </a:p>
          <a:p>
            <a:endParaRPr lang="en-US" baseline="0" dirty="0" smtClean="0"/>
          </a:p>
          <a:p>
            <a:r>
              <a:rPr lang="en-US" baseline="0" dirty="0" err="1" smtClean="0"/>
              <a:t>ActionScript</a:t>
            </a:r>
            <a:r>
              <a:rPr lang="en-US" baseline="0" dirty="0" smtClean="0"/>
              <a:t>, </a:t>
            </a:r>
            <a:r>
              <a:rPr lang="en-US" baseline="0" dirty="0" err="1" smtClean="0"/>
              <a:t>Clojure</a:t>
            </a:r>
            <a:r>
              <a:rPr lang="en-US" baseline="0" dirty="0" smtClean="0"/>
              <a:t>, ColdFusion, D, Dart, Delphi, Entity, Factor, </a:t>
            </a:r>
            <a:r>
              <a:rPr lang="en-US" baseline="0" dirty="0" err="1" smtClean="0"/>
              <a:t>Fantom</a:t>
            </a:r>
            <a:r>
              <a:rPr lang="en-US" baseline="0" dirty="0" smtClean="0"/>
              <a:t>, F#, Go, Groovy, Lisp, </a:t>
            </a:r>
            <a:r>
              <a:rPr lang="en-US" baseline="0" dirty="0" err="1" smtClean="0"/>
              <a:t>Lua</a:t>
            </a:r>
            <a:r>
              <a:rPr lang="en-US" baseline="0" dirty="0" smtClean="0"/>
              <a:t>, </a:t>
            </a:r>
            <a:r>
              <a:rPr lang="en-US" baseline="0" dirty="0" err="1" smtClean="0"/>
              <a:t>MatLab</a:t>
            </a:r>
            <a:r>
              <a:rPr lang="en-US" baseline="0" dirty="0" smtClean="0"/>
              <a:t>, Objective-C, </a:t>
            </a:r>
            <a:r>
              <a:rPr lang="en-US" baseline="0" dirty="0" err="1" smtClean="0"/>
              <a:t>Opa</a:t>
            </a:r>
            <a:r>
              <a:rPr lang="en-US" baseline="0" dirty="0" smtClean="0"/>
              <a:t>, PowerShell, Prolog, R, REST, Racket, Smalltalk</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51</a:t>
            </a:fld>
            <a:endParaRPr lang="en-US"/>
          </a:p>
        </p:txBody>
      </p:sp>
    </p:spTree>
    <p:extLst>
      <p:ext uri="{BB962C8B-B14F-4D97-AF65-F5344CB8AC3E}">
        <p14:creationId xmlns:p14="http://schemas.microsoft.com/office/powerpoint/2010/main" val="260606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graphic</a:t>
            </a:r>
            <a:r>
              <a:rPr lang="en-US" baseline="0" dirty="0" smtClean="0"/>
              <a:t> should be updated at some point.</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55</a:t>
            </a:fld>
            <a:endParaRPr lang="en-US"/>
          </a:p>
        </p:txBody>
      </p:sp>
    </p:spTree>
    <p:extLst>
      <p:ext uri="{BB962C8B-B14F-4D97-AF65-F5344CB8AC3E}">
        <p14:creationId xmlns:p14="http://schemas.microsoft.com/office/powerpoint/2010/main" val="2344496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Work – </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56</a:t>
            </a:fld>
            <a:endParaRPr lang="en-US"/>
          </a:p>
        </p:txBody>
      </p:sp>
    </p:spTree>
    <p:extLst>
      <p:ext uri="{BB962C8B-B14F-4D97-AF65-F5344CB8AC3E}">
        <p14:creationId xmlns:p14="http://schemas.microsoft.com/office/powerpoint/2010/main" val="933778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Come back to introduction.</a:t>
            </a:r>
          </a:p>
          <a:p>
            <a:endParaRPr lang="en-US" dirty="0" smtClean="0"/>
          </a:p>
          <a:p>
            <a:pPr marL="171450" indent="-171450">
              <a:buFontTx/>
              <a:buChar char="-"/>
            </a:pPr>
            <a:r>
              <a:rPr lang="en-US" baseline="0" dirty="0" smtClean="0"/>
              <a:t>As u can see </a:t>
            </a:r>
            <a:r>
              <a:rPr lang="en-US" baseline="0" dirty="0" err="1" smtClean="0"/>
              <a:t>mongodb</a:t>
            </a:r>
            <a:r>
              <a:rPr lang="en-US" baseline="0" dirty="0" smtClean="0"/>
              <a:t> was built to give u a better experience …</a:t>
            </a:r>
          </a:p>
          <a:p>
            <a:pPr marL="171450" indent="-171450">
              <a:buFontTx/>
              <a:buChar char="-"/>
            </a:pPr>
            <a:r>
              <a:rPr lang="en-US" baseline="0" dirty="0" smtClean="0"/>
              <a:t>We worked very hard to get you the functionality you need</a:t>
            </a:r>
          </a:p>
          <a:p>
            <a:pPr marL="171450" indent="-171450">
              <a:buFontTx/>
              <a:buChar char="-"/>
            </a:pPr>
            <a:r>
              <a:rPr lang="en-US" baseline="0" dirty="0" smtClean="0"/>
              <a:t>Just as good for </a:t>
            </a:r>
            <a:r>
              <a:rPr lang="en-US" baseline="0" dirty="0" err="1" smtClean="0"/>
              <a:t>devs</a:t>
            </a:r>
            <a:r>
              <a:rPr lang="en-US" baseline="0" dirty="0" smtClean="0"/>
              <a:t> and ops people</a:t>
            </a:r>
          </a:p>
          <a:p>
            <a:pPr marL="171450" indent="-171450">
              <a:buFontTx/>
              <a:buChar char="-"/>
            </a:pPr>
            <a:r>
              <a:rPr lang="en-US" baseline="0" dirty="0" smtClean="0"/>
              <a:t>Use your poker chips</a:t>
            </a:r>
          </a:p>
          <a:p>
            <a:pPr marL="171450" indent="-171450">
              <a:buFontTx/>
              <a:buChar char="-"/>
            </a:pPr>
            <a:endParaRPr lang="en-US" baseline="0" smtClean="0"/>
          </a:p>
        </p:txBody>
      </p:sp>
      <p:sp>
        <p:nvSpPr>
          <p:cNvPr id="4" name="Slide Number Placeholder 3"/>
          <p:cNvSpPr>
            <a:spLocks noGrp="1"/>
          </p:cNvSpPr>
          <p:nvPr>
            <p:ph type="sldNum" sz="quarter" idx="10"/>
          </p:nvPr>
        </p:nvSpPr>
        <p:spPr/>
        <p:txBody>
          <a:bodyPr/>
          <a:lstStyle/>
          <a:p>
            <a:fld id="{1F3312CA-04DE-7148-A8E7-5648D3D477AA}" type="slidenum">
              <a:rPr lang="en-US" smtClean="0"/>
              <a:t>59</a:t>
            </a:fld>
            <a:endParaRPr lang="en-US"/>
          </a:p>
        </p:txBody>
      </p:sp>
    </p:spTree>
    <p:extLst>
      <p:ext uri="{BB962C8B-B14F-4D97-AF65-F5344CB8AC3E}">
        <p14:creationId xmlns:p14="http://schemas.microsoft.com/office/powerpoint/2010/main" val="4221199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AGPL – GNU </a:t>
            </a:r>
            <a:r>
              <a:rPr lang="en-US" dirty="0" err="1" smtClean="0"/>
              <a:t>Affero</a:t>
            </a:r>
            <a:r>
              <a:rPr lang="en-US" dirty="0" smtClean="0"/>
              <a:t> General</a:t>
            </a:r>
            <a:r>
              <a:rPr lang="en-US" baseline="0" dirty="0" smtClean="0"/>
              <a:t> Public License</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6</a:t>
            </a:fld>
            <a:endParaRPr lang="en-US"/>
          </a:p>
        </p:txBody>
      </p:sp>
    </p:spTree>
    <p:extLst>
      <p:ext uri="{BB962C8B-B14F-4D97-AF65-F5344CB8AC3E}">
        <p14:creationId xmlns:p14="http://schemas.microsoft.com/office/powerpoint/2010/main" val="3321745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Have to remember: </a:t>
            </a:r>
            <a:r>
              <a:rPr lang="en-US" dirty="0" err="1" smtClean="0"/>
              <a:t>MongoDB</a:t>
            </a:r>
            <a:r>
              <a:rPr lang="en-US" dirty="0" smtClean="0"/>
              <a:t> was created</a:t>
            </a:r>
            <a:r>
              <a:rPr lang="en-US" baseline="0" dirty="0" smtClean="0"/>
              <a:t> by developers for developers. Have been working relational databases and realizes how painful it can be.</a:t>
            </a:r>
          </a:p>
          <a:p>
            <a:pPr marL="0" indent="0">
              <a:buFontTx/>
              <a:buNone/>
            </a:pPr>
            <a:r>
              <a:rPr lang="en-US" baseline="0" dirty="0" smtClean="0"/>
              <a:t>Want to make things easier, and faster.</a:t>
            </a:r>
          </a:p>
          <a:p>
            <a:pPr marL="0" indent="0">
              <a:buFontTx/>
              <a:buNone/>
            </a:pPr>
            <a:endParaRPr lang="en-US" baseline="0" dirty="0" smtClean="0"/>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1F3312CA-04DE-7148-A8E7-5648D3D477AA}" type="slidenum">
              <a:rPr lang="en-US" smtClean="0"/>
              <a:t>7</a:t>
            </a:fld>
            <a:endParaRPr lang="en-US"/>
          </a:p>
        </p:txBody>
      </p:sp>
    </p:spTree>
    <p:extLst>
      <p:ext uri="{BB962C8B-B14F-4D97-AF65-F5344CB8AC3E}">
        <p14:creationId xmlns:p14="http://schemas.microsoft.com/office/powerpoint/2010/main" val="457968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startup</a:t>
            </a:r>
            <a:r>
              <a:rPr lang="en-US" baseline="0" dirty="0" smtClean="0"/>
              <a:t>, great social application that lets you share photos of food. </a:t>
            </a:r>
          </a:p>
          <a:p>
            <a:endParaRPr lang="en-US" baseline="0" dirty="0" smtClean="0"/>
          </a:p>
          <a:p>
            <a:r>
              <a:rPr lang="en-US" baseline="0" dirty="0" smtClean="0"/>
              <a:t>made it to a critical mass of users, just taking off.</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8</a:t>
            </a:fld>
            <a:endParaRPr lang="en-US"/>
          </a:p>
        </p:txBody>
      </p:sp>
    </p:spTree>
    <p:extLst>
      <p:ext uri="{BB962C8B-B14F-4D97-AF65-F5344CB8AC3E}">
        <p14:creationId xmlns:p14="http://schemas.microsoft.com/office/powerpoint/2010/main" val="4178036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tricky things</a:t>
            </a:r>
            <a:r>
              <a:rPr lang="en-US" baseline="0" dirty="0" smtClean="0"/>
              <a:t> about designing a no-</a:t>
            </a:r>
            <a:r>
              <a:rPr lang="en-US" baseline="0" dirty="0" err="1" smtClean="0"/>
              <a:t>sql</a:t>
            </a:r>
            <a:r>
              <a:rPr lang="en-US" baseline="0" dirty="0" smtClean="0"/>
              <a:t> database:</a:t>
            </a:r>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9</a:t>
            </a:fld>
            <a:endParaRPr lang="en-US"/>
          </a:p>
        </p:txBody>
      </p:sp>
    </p:spTree>
    <p:extLst>
      <p:ext uri="{BB962C8B-B14F-4D97-AF65-F5344CB8AC3E}">
        <p14:creationId xmlns:p14="http://schemas.microsoft.com/office/powerpoint/2010/main" val="2053875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Slow down:</a:t>
            </a:r>
            <a:r>
              <a:rPr lang="en-US" baseline="0" dirty="0" smtClean="0"/>
              <a:t> not only design process but also the actual application</a:t>
            </a:r>
          </a:p>
          <a:p>
            <a:endParaRPr lang="en-US" baseline="0" dirty="0" smtClean="0"/>
          </a:p>
          <a:p>
            <a:r>
              <a:rPr lang="en-US" baseline="0" dirty="0" smtClean="0"/>
              <a:t>Much faster than RDBMS</a:t>
            </a:r>
          </a:p>
          <a:p>
            <a:r>
              <a:rPr lang="en-US" baseline="0" dirty="0" smtClean="0"/>
              <a:t>Much more functionality than key-value</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10</a:t>
            </a:fld>
            <a:endParaRPr lang="en-US"/>
          </a:p>
        </p:txBody>
      </p:sp>
    </p:spTree>
    <p:extLst>
      <p:ext uri="{BB962C8B-B14F-4D97-AF65-F5344CB8AC3E}">
        <p14:creationId xmlns:p14="http://schemas.microsoft.com/office/powerpoint/2010/main" val="1949956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Let’s get started:</a:t>
            </a:r>
          </a:p>
          <a:p>
            <a:endParaRPr lang="en-US" dirty="0" smtClean="0"/>
          </a:p>
          <a:p>
            <a:r>
              <a:rPr lang="en-US" dirty="0" smtClean="0"/>
              <a:t>Latest </a:t>
            </a:r>
            <a:r>
              <a:rPr lang="en-US" dirty="0" smtClean="0"/>
              <a:t>version!</a:t>
            </a:r>
          </a:p>
          <a:p>
            <a:endParaRPr lang="en-US" dirty="0"/>
          </a:p>
        </p:txBody>
      </p:sp>
      <p:sp>
        <p:nvSpPr>
          <p:cNvPr id="4" name="Slide Number Placeholder 3"/>
          <p:cNvSpPr>
            <a:spLocks noGrp="1"/>
          </p:cNvSpPr>
          <p:nvPr>
            <p:ph type="sldNum" sz="quarter" idx="10"/>
          </p:nvPr>
        </p:nvSpPr>
        <p:spPr/>
        <p:txBody>
          <a:bodyPr/>
          <a:lstStyle/>
          <a:p>
            <a:fld id="{1F3312CA-04DE-7148-A8E7-5648D3D477AA}" type="slidenum">
              <a:rPr lang="en-US" smtClean="0"/>
              <a:t>11</a:t>
            </a:fld>
            <a:endParaRPr lang="en-US"/>
          </a:p>
        </p:txBody>
      </p:sp>
    </p:spTree>
    <p:extLst>
      <p:ext uri="{BB962C8B-B14F-4D97-AF65-F5344CB8AC3E}">
        <p14:creationId xmlns:p14="http://schemas.microsoft.com/office/powerpoint/2010/main" val="3682176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 Id="rId3" Type="http://schemas.openxmlformats.org/officeDocument/2006/relationships/image" Target="../media/image9.emf"/></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628403" y="4269919"/>
            <a:ext cx="7898954" cy="468106"/>
          </a:xfrm>
          <a:prstGeom prst="rect">
            <a:avLst/>
          </a:prstGeom>
        </p:spPr>
        <p:txBody>
          <a:bodyPr anchor="ctr" anchorCtr="0">
            <a:normAutofit/>
          </a:bodyPr>
          <a:lstStyle>
            <a:lvl1pPr marL="0" indent="0" algn="l">
              <a:lnSpc>
                <a:spcPct val="100000"/>
              </a:lnSpc>
              <a:buNone/>
              <a:defRPr sz="2200" i="1" spc="-20" baseline="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Job Title, 10gen</a:t>
            </a:r>
          </a:p>
        </p:txBody>
      </p:sp>
      <p:pic>
        <p:nvPicPr>
          <p:cNvPr id="10" name="Picture 9" descr="10gen_Logo_White.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403" y="5830887"/>
            <a:ext cx="2092878" cy="462711"/>
          </a:xfrm>
          <a:prstGeom prst="rect">
            <a:avLst/>
          </a:prstGeom>
        </p:spPr>
      </p:pic>
      <p:pic>
        <p:nvPicPr>
          <p:cNvPr id="13" name="Picture 12" descr="MongoDB_Logo_Knockout_RGB.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22649" y="5678577"/>
            <a:ext cx="2204708" cy="644197"/>
          </a:xfrm>
          <a:prstGeom prst="rect">
            <a:avLst/>
          </a:prstGeom>
        </p:spPr>
      </p:pic>
      <p:sp>
        <p:nvSpPr>
          <p:cNvPr id="9" name="Text Placeholder 8"/>
          <p:cNvSpPr>
            <a:spLocks noGrp="1"/>
          </p:cNvSpPr>
          <p:nvPr userDrawn="1">
            <p:ph type="body" sz="quarter" idx="10" hasCustomPrompt="1"/>
          </p:nvPr>
        </p:nvSpPr>
        <p:spPr>
          <a:xfrm>
            <a:off x="628403" y="3857283"/>
            <a:ext cx="7898954" cy="383348"/>
          </a:xfrm>
          <a:prstGeom prst="rect">
            <a:avLst/>
          </a:prstGeom>
        </p:spPr>
        <p:txBody>
          <a:bodyPr tIns="0" bIns="0" anchor="b" anchorCtr="0"/>
          <a:lstStyle>
            <a:lvl1pPr marL="0" indent="0" algn="l">
              <a:lnSpc>
                <a:spcPct val="100000"/>
              </a:lnSpc>
              <a:spcBef>
                <a:spcPts val="0"/>
              </a:spcBef>
              <a:buNone/>
              <a:defRPr sz="3000" b="0" i="0" spc="-50" baseline="0">
                <a:solidFill>
                  <a:schemeClr val="bg1"/>
                </a:solidFill>
                <a:effectLst>
                  <a:innerShdw blurRad="63500" dist="50800" dir="13500000">
                    <a:srgbClr val="000000">
                      <a:alpha val="20000"/>
                    </a:srgbClr>
                  </a:innerShdw>
                </a:effectLst>
              </a:defRPr>
            </a:lvl1pPr>
          </a:lstStyle>
          <a:p>
            <a:pPr>
              <a:lnSpc>
                <a:spcPts val="1840"/>
              </a:lnSpc>
            </a:pPr>
            <a:r>
              <a:rPr lang="en-US" dirty="0" smtClean="0"/>
              <a:t>Speaker Name</a:t>
            </a:r>
          </a:p>
        </p:txBody>
      </p:sp>
      <p:cxnSp>
        <p:nvCxnSpPr>
          <p:cNvPr id="15" name="Straight Connector 14"/>
          <p:cNvCxnSpPr/>
          <p:nvPr userDrawn="1"/>
        </p:nvCxnSpPr>
        <p:spPr>
          <a:xfrm>
            <a:off x="628403" y="5279520"/>
            <a:ext cx="7898954" cy="0"/>
          </a:xfrm>
          <a:prstGeom prst="line">
            <a:avLst/>
          </a:prstGeom>
          <a:ln w="22225">
            <a:solidFill>
              <a:srgbClr val="3366FF"/>
            </a:solidFill>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18" name="Text Placeholder 17"/>
          <p:cNvSpPr>
            <a:spLocks noGrp="1"/>
          </p:cNvSpPr>
          <p:nvPr>
            <p:ph type="body" sz="quarter" idx="12" hasCustomPrompt="1"/>
          </p:nvPr>
        </p:nvSpPr>
        <p:spPr>
          <a:xfrm>
            <a:off x="1178859" y="536115"/>
            <a:ext cx="7348498" cy="298170"/>
          </a:xfrm>
        </p:spPr>
        <p:txBody>
          <a:bodyPr anchor="b" anchorCtr="0"/>
          <a:lstStyle>
            <a:lvl1pPr marL="0" indent="0">
              <a:buNone/>
              <a:defRPr sz="2200" spc="0">
                <a:solidFill>
                  <a:schemeClr val="bg1"/>
                </a:solidFill>
              </a:defRPr>
            </a:lvl1pPr>
          </a:lstStyle>
          <a:p>
            <a:pPr lvl="0"/>
            <a:r>
              <a:rPr lang="en-US" dirty="0" smtClean="0"/>
              <a:t>#</a:t>
            </a:r>
            <a:r>
              <a:rPr lang="en-US" dirty="0" err="1" smtClean="0"/>
              <a:t>ConferenceHashTag</a:t>
            </a:r>
            <a:endParaRPr lang="en-US" dirty="0"/>
          </a:p>
        </p:txBody>
      </p:sp>
      <p:pic>
        <p:nvPicPr>
          <p:cNvPr id="19" name="Picture 18"/>
          <p:cNvPicPr>
            <a:picLocks noChangeAspect="1"/>
          </p:cNvPicPr>
          <p:nvPr userDrawn="1"/>
        </p:nvPicPr>
        <p:blipFill>
          <a:blip r:embed="rId5"/>
          <a:stretch>
            <a:fillRect/>
          </a:stretch>
        </p:blipFill>
        <p:spPr>
          <a:xfrm>
            <a:off x="628403" y="500304"/>
            <a:ext cx="369793" cy="369793"/>
          </a:xfrm>
          <a:prstGeom prst="rect">
            <a:avLst/>
          </a:prstGeom>
        </p:spPr>
      </p:pic>
      <p:sp>
        <p:nvSpPr>
          <p:cNvPr id="4" name="Title 3"/>
          <p:cNvSpPr>
            <a:spLocks noGrp="1"/>
          </p:cNvSpPr>
          <p:nvPr>
            <p:ph type="title" hasCustomPrompt="1"/>
          </p:nvPr>
        </p:nvSpPr>
        <p:spPr>
          <a:xfrm>
            <a:off x="616073" y="1835589"/>
            <a:ext cx="7898954" cy="1368783"/>
          </a:xfrm>
        </p:spPr>
        <p:txBody>
          <a:bodyPr anchor="b">
            <a:normAutofit/>
          </a:bodyPr>
          <a:lstStyle>
            <a:lvl1pPr>
              <a:lnSpc>
                <a:spcPct val="90000"/>
              </a:lnSpc>
              <a:defRPr sz="5600" spc="-100">
                <a:solidFill>
                  <a:schemeClr val="bg1"/>
                </a:solidFill>
                <a:effectLst>
                  <a:innerShdw blurRad="63500" dist="50800" dir="13500000">
                    <a:srgbClr val="000000">
                      <a:alpha val="50000"/>
                    </a:srgbClr>
                  </a:innerShdw>
                </a:effectLst>
              </a:defRPr>
            </a:lvl1pPr>
          </a:lstStyle>
          <a:p>
            <a:pPr lvl="0"/>
            <a:r>
              <a:rPr lang="en-US" dirty="0" smtClean="0"/>
              <a:t>Insert Title Here</a:t>
            </a:r>
            <a:endParaRPr lang="en-US" dirty="0"/>
          </a:p>
        </p:txBody>
      </p:sp>
    </p:spTree>
    <p:extLst>
      <p:ext uri="{BB962C8B-B14F-4D97-AF65-F5344CB8AC3E}">
        <p14:creationId xmlns:p14="http://schemas.microsoft.com/office/powerpoint/2010/main" val="919255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1">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Picture 4" descr="10gen_Logo_White.eps"/>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327862" y="6265801"/>
            <a:ext cx="1527619" cy="343238"/>
          </a:xfrm>
          <a:prstGeom prst="rect">
            <a:avLst/>
          </a:prstGeom>
        </p:spPr>
      </p:pic>
      <p:pic>
        <p:nvPicPr>
          <p:cNvPr id="6" name="Picture 5" descr="MongoDB_Logo_Knockout_RGB.eps"/>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7180687" y="6151212"/>
            <a:ext cx="1635451" cy="477865"/>
          </a:xfrm>
          <a:prstGeom prst="rect">
            <a:avLst/>
          </a:prstGeom>
        </p:spPr>
      </p:pic>
      <p:sp>
        <p:nvSpPr>
          <p:cNvPr id="2" name="Title 1"/>
          <p:cNvSpPr>
            <a:spLocks noGrp="1"/>
          </p:cNvSpPr>
          <p:nvPr>
            <p:ph type="title" hasCustomPrompt="1"/>
          </p:nvPr>
        </p:nvSpPr>
        <p:spPr>
          <a:xfrm>
            <a:off x="628403" y="1835588"/>
            <a:ext cx="7898954" cy="1368784"/>
          </a:xfrm>
        </p:spPr>
        <p:txBody>
          <a:bodyPr anchor="b">
            <a:normAutofit/>
          </a:bodyPr>
          <a:lstStyle>
            <a:lvl1pPr>
              <a:lnSpc>
                <a:spcPct val="90000"/>
              </a:lnSpc>
              <a:defRPr sz="5600" spc="-100">
                <a:solidFill>
                  <a:schemeClr val="bg2"/>
                </a:solidFill>
                <a:effectLst>
                  <a:innerShdw blurRad="63500" dist="50800" dir="13500000">
                    <a:srgbClr val="000000">
                      <a:alpha val="50000"/>
                    </a:srgbClr>
                  </a:innerShdw>
                </a:effectLst>
              </a:defRPr>
            </a:lvl1pPr>
          </a:lstStyle>
          <a:p>
            <a:pPr lvl="0"/>
            <a:r>
              <a:rPr lang="en-US" dirty="0" smtClean="0"/>
              <a:t>Insert Section Title Here</a:t>
            </a:r>
            <a:endParaRPr lang="en-US" dirty="0"/>
          </a:p>
        </p:txBody>
      </p:sp>
      <p:pic>
        <p:nvPicPr>
          <p:cNvPr id="7" name="Picture 6" descr="10gen_Logo_White.eps"/>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327862" y="6265801"/>
            <a:ext cx="1527619" cy="343238"/>
          </a:xfrm>
          <a:prstGeom prst="rect">
            <a:avLst/>
          </a:prstGeom>
        </p:spPr>
      </p:pic>
      <p:pic>
        <p:nvPicPr>
          <p:cNvPr id="8" name="Picture 7" descr="MongoDB_Logo_Knockout_RGB.eps"/>
          <p:cNvPicPr>
            <a:picLocks noChangeAspect="1"/>
          </p:cNvPicPr>
          <p:nvPr userDrawn="1"/>
        </p:nvPicPr>
        <p:blipFill>
          <a:blip r:embed="rId4">
            <a:alphaModFix/>
            <a:extLst>
              <a:ext uri="{28A0092B-C50C-407E-A947-70E740481C1C}">
                <a14:useLocalDpi xmlns:a14="http://schemas.microsoft.com/office/drawing/2010/main" val="0"/>
              </a:ext>
            </a:extLst>
          </a:blip>
          <a:stretch>
            <a:fillRect/>
          </a:stretch>
        </p:blipFill>
        <p:spPr>
          <a:xfrm>
            <a:off x="7180687" y="6151212"/>
            <a:ext cx="1635451" cy="477865"/>
          </a:xfrm>
          <a:prstGeom prst="rect">
            <a:avLst/>
          </a:prstGeom>
        </p:spPr>
      </p:pic>
    </p:spTree>
    <p:extLst>
      <p:ext uri="{BB962C8B-B14F-4D97-AF65-F5344CB8AC3E}">
        <p14:creationId xmlns:p14="http://schemas.microsoft.com/office/powerpoint/2010/main" val="166065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 Code Dem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0"/>
            <a:ext cx="9144000" cy="14055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2"/>
          <p:cNvSpPr>
            <a:spLocks noGrp="1"/>
          </p:cNvSpPr>
          <p:nvPr>
            <p:ph idx="1" hasCustomPrompt="1"/>
          </p:nvPr>
        </p:nvSpPr>
        <p:spPr>
          <a:xfrm>
            <a:off x="628403" y="1503680"/>
            <a:ext cx="7887195" cy="4600803"/>
          </a:xfrm>
          <a:prstGeom prst="rect">
            <a:avLst/>
          </a:prstGeom>
        </p:spPr>
        <p:txBody>
          <a:bodyPr lIns="0" tIns="45720" rIns="0" bIns="0" anchor="t" anchorCtr="0"/>
          <a:lstStyle>
            <a:lvl1pPr marL="0" marR="0" indent="0" algn="l" defTabSz="457200" rtl="0" eaLnBrk="1" fontAlgn="auto" latinLnBrk="0" hangingPunct="1">
              <a:lnSpc>
                <a:spcPct val="90000"/>
              </a:lnSpc>
              <a:spcBef>
                <a:spcPts val="1272"/>
              </a:spcBef>
              <a:spcAft>
                <a:spcPts val="0"/>
              </a:spcAft>
              <a:buClr>
                <a:srgbClr val="0075BF"/>
              </a:buClr>
              <a:buSzPct val="85000"/>
              <a:buFont typeface="Arial"/>
              <a:buNone/>
              <a:tabLst/>
              <a:defRPr sz="1800" b="1" i="0" spc="50" baseline="0">
                <a:solidFill>
                  <a:schemeClr val="bg1"/>
                </a:solidFill>
                <a:latin typeface="Source Code Pro Semibold"/>
                <a:cs typeface="Lucida Console"/>
              </a:defRPr>
            </a:lvl1pPr>
            <a:lvl2pPr marL="457200" marR="0" indent="0" algn="l" defTabSz="457200" rtl="0" eaLnBrk="1" fontAlgn="auto" latinLnBrk="0" hangingPunct="1">
              <a:lnSpc>
                <a:spcPct val="100000"/>
              </a:lnSpc>
              <a:spcBef>
                <a:spcPts val="200"/>
              </a:spcBef>
              <a:spcAft>
                <a:spcPts val="0"/>
              </a:spcAft>
              <a:buClrTx/>
              <a:buSzTx/>
              <a:buFont typeface="Arial"/>
              <a:buNone/>
              <a:tabLst/>
              <a:defRPr/>
            </a:lvl2pPr>
          </a:lstStyle>
          <a:p>
            <a:pPr lvl="0"/>
            <a:r>
              <a:rPr lang="en-US" dirty="0" smtClean="0"/>
              <a:t>Insert code here</a:t>
            </a:r>
          </a:p>
        </p:txBody>
      </p:sp>
      <p:sp>
        <p:nvSpPr>
          <p:cNvPr id="8" name="Title Placeholder 1"/>
          <p:cNvSpPr>
            <a:spLocks noGrp="1"/>
          </p:cNvSpPr>
          <p:nvPr>
            <p:ph type="title" hasCustomPrompt="1"/>
          </p:nvPr>
        </p:nvSpPr>
        <p:spPr>
          <a:xfrm>
            <a:off x="628403" y="336141"/>
            <a:ext cx="7898954" cy="851683"/>
          </a:xfrm>
          <a:prstGeom prst="rect">
            <a:avLst/>
          </a:prstGeom>
        </p:spPr>
        <p:txBody>
          <a:bodyPr vert="horz" lIns="0" tIns="0" rIns="0" bIns="0" rtlCol="0" anchor="ctr">
            <a:noAutofit/>
          </a:bodyPr>
          <a:lstStyle>
            <a:lvl1pPr>
              <a:defRPr sz="4400" baseline="0">
                <a:solidFill>
                  <a:srgbClr val="625F5E"/>
                </a:solidFill>
              </a:defRPr>
            </a:lvl1pPr>
          </a:lstStyle>
          <a:p>
            <a:r>
              <a:rPr lang="en-US" dirty="0" smtClean="0"/>
              <a:t>Insert header here (2 lines max)</a:t>
            </a:r>
            <a:endParaRPr lang="en-US" dirty="0"/>
          </a:p>
        </p:txBody>
      </p:sp>
      <p:sp>
        <p:nvSpPr>
          <p:cNvPr id="9"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spTree>
    <p:extLst>
      <p:ext uri="{BB962C8B-B14F-4D97-AF65-F5344CB8AC3E}">
        <p14:creationId xmlns:p14="http://schemas.microsoft.com/office/powerpoint/2010/main" val="209683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 Bullet Points">
    <p:spTree>
      <p:nvGrpSpPr>
        <p:cNvPr id="1" name=""/>
        <p:cNvGrpSpPr/>
        <p:nvPr/>
      </p:nvGrpSpPr>
      <p:grpSpPr>
        <a:xfrm>
          <a:off x="0" y="0"/>
          <a:ext cx="0" cy="0"/>
          <a:chOff x="0" y="0"/>
          <a:chExt cx="0" cy="0"/>
        </a:xfrm>
      </p:grpSpPr>
      <p:pic>
        <p:nvPicPr>
          <p:cNvPr id="7" name="Picture 6"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8" name="Picture 7"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
        <p:nvSpPr>
          <p:cNvPr id="10"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sp>
        <p:nvSpPr>
          <p:cNvPr id="9" name="Title Placeholder 1"/>
          <p:cNvSpPr>
            <a:spLocks noGrp="1"/>
          </p:cNvSpPr>
          <p:nvPr>
            <p:ph type="title" hasCustomPrompt="1"/>
          </p:nvPr>
        </p:nvSpPr>
        <p:spPr>
          <a:xfrm>
            <a:off x="628403" y="336141"/>
            <a:ext cx="7898954" cy="851683"/>
          </a:xfrm>
          <a:prstGeom prst="rect">
            <a:avLst/>
          </a:prstGeom>
        </p:spPr>
        <p:txBody>
          <a:bodyPr vert="horz" lIns="0" tIns="0" rIns="0" bIns="0" rtlCol="0" anchor="ctr">
            <a:normAutofit/>
          </a:bodyPr>
          <a:lstStyle>
            <a:lvl1pPr>
              <a:defRPr sz="4400"/>
            </a:lvl1pPr>
          </a:lstStyle>
          <a:p>
            <a:r>
              <a:rPr lang="en-US" dirty="0" smtClean="0"/>
              <a:t>Insert header here (2 lines max)</a:t>
            </a:r>
            <a:endParaRPr lang="en-US" dirty="0"/>
          </a:p>
        </p:txBody>
      </p:sp>
      <p:sp>
        <p:nvSpPr>
          <p:cNvPr id="6" name="Text Placeholder 5"/>
          <p:cNvSpPr>
            <a:spLocks noGrp="1"/>
          </p:cNvSpPr>
          <p:nvPr>
            <p:ph type="body" sz="quarter" idx="11"/>
          </p:nvPr>
        </p:nvSpPr>
        <p:spPr>
          <a:xfrm>
            <a:off x="628650" y="1503680"/>
            <a:ext cx="7899400" cy="4371094"/>
          </a:xfrm>
        </p:spPr>
        <p:txBody>
          <a:bodyPr/>
          <a:lstStyle/>
          <a:p>
            <a:pPr lvl="0"/>
            <a:r>
              <a:rPr lang="en-US" smtClean="0"/>
              <a:t>Click to edit Master text styles</a:t>
            </a:r>
          </a:p>
          <a:p>
            <a:pPr lvl="1"/>
            <a:r>
              <a:rPr lang="en-US" smtClean="0"/>
              <a:t>Second level</a:t>
            </a:r>
          </a:p>
        </p:txBody>
      </p:sp>
      <p:pic>
        <p:nvPicPr>
          <p:cNvPr id="11" name="Picture 10"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12" name="Picture 11"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14215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 Paragraph">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sp>
        <p:nvSpPr>
          <p:cNvPr id="9"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4400"/>
            </a:lvl1pPr>
          </a:lstStyle>
          <a:p>
            <a:r>
              <a:rPr lang="en-US" smtClean="0"/>
              <a:t>Click to edit Master title style</a:t>
            </a:r>
            <a:endParaRPr lang="en-US" dirty="0"/>
          </a:p>
        </p:txBody>
      </p:sp>
      <p:pic>
        <p:nvPicPr>
          <p:cNvPr id="11" name="Picture 10"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12" name="Picture 11"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
        <p:nvSpPr>
          <p:cNvPr id="3" name="Text Placeholder 2"/>
          <p:cNvSpPr>
            <a:spLocks noGrp="1"/>
          </p:cNvSpPr>
          <p:nvPr>
            <p:ph type="body" sz="quarter" idx="12" hasCustomPrompt="1"/>
          </p:nvPr>
        </p:nvSpPr>
        <p:spPr>
          <a:xfrm>
            <a:off x="628650" y="1503680"/>
            <a:ext cx="7899400" cy="4371094"/>
          </a:xfrm>
        </p:spPr>
        <p:txBody>
          <a:bodyPr/>
          <a:lstStyle>
            <a:lvl1pPr marL="0" indent="0">
              <a:lnSpc>
                <a:spcPts val="3440"/>
              </a:lnSpc>
              <a:spcBef>
                <a:spcPts val="0"/>
              </a:spcBef>
              <a:spcAft>
                <a:spcPts val="1400"/>
              </a:spcAft>
              <a:buNone/>
              <a:defRPr spc="-90" baseline="0"/>
            </a:lvl1pPr>
          </a:lstStyle>
          <a:p>
            <a:pPr lvl="0"/>
            <a:r>
              <a:rPr lang="en-US" dirty="0" smtClean="0"/>
              <a:t>Insert text here.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adipscing</a:t>
            </a:r>
            <a:r>
              <a:rPr lang="en-US" dirty="0" smtClean="0"/>
              <a:t> </a:t>
            </a:r>
            <a:r>
              <a:rPr lang="en-US" dirty="0" err="1" smtClean="0"/>
              <a:t>elit</a:t>
            </a:r>
            <a:r>
              <a:rPr lang="en-US" dirty="0" smtClean="0"/>
              <a:t>.</a:t>
            </a:r>
          </a:p>
          <a:p>
            <a:pPr lvl="0"/>
            <a:r>
              <a:rPr lang="en-US" dirty="0" err="1" smtClean="0"/>
              <a:t>Sed</a:t>
            </a:r>
            <a:r>
              <a:rPr lang="en-US" dirty="0" smtClean="0"/>
              <a:t> dolor ante, </a:t>
            </a:r>
            <a:r>
              <a:rPr lang="en-US" dirty="0" err="1" smtClean="0"/>
              <a:t>tincidunt</a:t>
            </a:r>
            <a:r>
              <a:rPr lang="en-US" dirty="0" smtClean="0"/>
              <a:t> </a:t>
            </a:r>
            <a:r>
              <a:rPr lang="en-US" dirty="0" err="1" smtClean="0"/>
              <a:t>consequat</a:t>
            </a:r>
            <a:r>
              <a:rPr lang="en-US" dirty="0" smtClean="0"/>
              <a:t> </a:t>
            </a:r>
            <a:r>
              <a:rPr lang="en-US" dirty="0" err="1" smtClean="0"/>
              <a:t>fringilla</a:t>
            </a:r>
            <a:r>
              <a:rPr lang="en-US" dirty="0" smtClean="0"/>
              <a:t>, </a:t>
            </a:r>
            <a:r>
              <a:rPr lang="en-US" dirty="0" err="1" smtClean="0"/>
              <a:t>portitor</a:t>
            </a:r>
            <a:r>
              <a:rPr lang="en-US" dirty="0" smtClean="0"/>
              <a:t> id </a:t>
            </a:r>
            <a:r>
              <a:rPr lang="en-US" dirty="0" err="1" smtClean="0"/>
              <a:t>libero</a:t>
            </a:r>
            <a:r>
              <a:rPr lang="en-US" dirty="0" smtClean="0"/>
              <a:t>. </a:t>
            </a:r>
            <a:r>
              <a:rPr lang="en-US" dirty="0" err="1" smtClean="0"/>
              <a:t>Fusce</a:t>
            </a:r>
            <a:r>
              <a:rPr lang="en-US" dirty="0" smtClean="0"/>
              <a:t> non </a:t>
            </a:r>
            <a:r>
              <a:rPr lang="en-US" dirty="0" err="1" smtClean="0"/>
              <a:t>lectus</a:t>
            </a:r>
            <a:r>
              <a:rPr lang="en-US" dirty="0" smtClean="0"/>
              <a:t> </a:t>
            </a:r>
            <a:r>
              <a:rPr lang="en-US" dirty="0" err="1" smtClean="0"/>
              <a:t>nisl</a:t>
            </a:r>
            <a:r>
              <a:rPr lang="en-US" dirty="0" smtClean="0"/>
              <a:t>, </a:t>
            </a:r>
            <a:r>
              <a:rPr lang="en-US" dirty="0" err="1" smtClean="0"/>
              <a:t>sed</a:t>
            </a:r>
            <a:r>
              <a:rPr lang="en-US" dirty="0" smtClean="0"/>
              <a:t> </a:t>
            </a:r>
            <a:r>
              <a:rPr lang="en-US" dirty="0" err="1" smtClean="0"/>
              <a:t>facilisis</a:t>
            </a:r>
            <a:r>
              <a:rPr lang="en-US" dirty="0" smtClean="0"/>
              <a:t> </a:t>
            </a:r>
            <a:r>
              <a:rPr lang="en-US" dirty="0" err="1" smtClean="0"/>
              <a:t>auge</a:t>
            </a:r>
            <a:r>
              <a:rPr lang="en-US" dirty="0" smtClean="0"/>
              <a:t>.</a:t>
            </a:r>
            <a:endParaRPr lang="en-US" dirty="0"/>
          </a:p>
        </p:txBody>
      </p:sp>
      <p:pic>
        <p:nvPicPr>
          <p:cNvPr id="7" name="Picture 6"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8" name="Picture 7"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832706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 Caption (no header)">
    <p:spTree>
      <p:nvGrpSpPr>
        <p:cNvPr id="1" name=""/>
        <p:cNvGrpSpPr/>
        <p:nvPr/>
      </p:nvGrpSpPr>
      <p:grpSpPr>
        <a:xfrm>
          <a:off x="0" y="0"/>
          <a:ext cx="0" cy="0"/>
          <a:chOff x="0" y="0"/>
          <a:chExt cx="0" cy="0"/>
        </a:xfrm>
      </p:grpSpPr>
      <p:sp>
        <p:nvSpPr>
          <p:cNvPr id="13"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sp>
        <p:nvSpPr>
          <p:cNvPr id="4" name="Content Placeholder 3"/>
          <p:cNvSpPr>
            <a:spLocks noGrp="1"/>
          </p:cNvSpPr>
          <p:nvPr>
            <p:ph sz="quarter" idx="11" hasCustomPrompt="1"/>
          </p:nvPr>
        </p:nvSpPr>
        <p:spPr>
          <a:xfrm>
            <a:off x="628650" y="600075"/>
            <a:ext cx="7899400" cy="4286885"/>
          </a:xfrm>
          <a:solidFill>
            <a:schemeClr val="bg1">
              <a:lumMod val="75000"/>
              <a:alpha val="23000"/>
            </a:schemeClr>
          </a:solidFill>
          <a:ln w="63500">
            <a:solidFill>
              <a:schemeClr val="bg1">
                <a:alpha val="55000"/>
              </a:schemeClr>
            </a:solidFill>
          </a:ln>
          <a:effectLst>
            <a:outerShdw blurRad="111125" dist="38100" dir="2700000" algn="tl" rotWithShape="0">
              <a:srgbClr val="000000">
                <a:alpha val="23000"/>
              </a:srgbClr>
            </a:outerShdw>
          </a:effectLst>
        </p:spPr>
        <p:txBody>
          <a:bodyPr/>
          <a:lstStyle>
            <a:lvl1pPr marL="0" indent="0">
              <a:buNone/>
              <a:defRPr baseline="0">
                <a:effectLst/>
              </a:defRPr>
            </a:lvl1pPr>
          </a:lstStyle>
          <a:p>
            <a:pPr lvl="0"/>
            <a:r>
              <a:rPr lang="en-US" dirty="0" smtClean="0"/>
              <a:t>Insert Picture/Table/Chart Here</a:t>
            </a:r>
            <a:endParaRPr lang="en-US" dirty="0"/>
          </a:p>
        </p:txBody>
      </p:sp>
      <p:pic>
        <p:nvPicPr>
          <p:cNvPr id="7" name="Picture 6"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8" name="Picture 7"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
        <p:nvSpPr>
          <p:cNvPr id="9" name="Title Placeholder 1"/>
          <p:cNvSpPr>
            <a:spLocks noGrp="1"/>
          </p:cNvSpPr>
          <p:nvPr>
            <p:ph type="title"/>
          </p:nvPr>
        </p:nvSpPr>
        <p:spPr>
          <a:xfrm>
            <a:off x="628403" y="5056620"/>
            <a:ext cx="7898954" cy="851683"/>
          </a:xfrm>
          <a:prstGeom prst="rect">
            <a:avLst/>
          </a:prstGeom>
        </p:spPr>
        <p:txBody>
          <a:bodyPr vert="horz" lIns="0" tIns="0" rIns="0" bIns="0" rtlCol="0" anchor="ctr">
            <a:normAutofit/>
          </a:bodyPr>
          <a:lstStyle>
            <a:lvl1pPr>
              <a:defRPr sz="4400"/>
            </a:lvl1pPr>
          </a:lstStyle>
          <a:p>
            <a:r>
              <a:rPr lang="en-US" smtClean="0"/>
              <a:t>Click to edit Master title style</a:t>
            </a:r>
            <a:endParaRPr lang="en-US" dirty="0"/>
          </a:p>
        </p:txBody>
      </p:sp>
      <p:pic>
        <p:nvPicPr>
          <p:cNvPr id="10" name="Picture 9"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11" name="Picture 10"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1932823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13"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pic>
        <p:nvPicPr>
          <p:cNvPr id="5" name="Picture 4"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7" name="Picture 6"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pic>
        <p:nvPicPr>
          <p:cNvPr id="6" name="Picture 5"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8" name="Picture 7"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3627456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tatement w/ Lead-in">
    <p:spTree>
      <p:nvGrpSpPr>
        <p:cNvPr id="1" name=""/>
        <p:cNvGrpSpPr/>
        <p:nvPr/>
      </p:nvGrpSpPr>
      <p:grpSpPr>
        <a:xfrm>
          <a:off x="0" y="0"/>
          <a:ext cx="0" cy="0"/>
          <a:chOff x="0" y="0"/>
          <a:chExt cx="0" cy="0"/>
        </a:xfrm>
      </p:grpSpPr>
      <p:sp>
        <p:nvSpPr>
          <p:cNvPr id="13"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pic>
        <p:nvPicPr>
          <p:cNvPr id="8" name="Picture 7"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10" name="Picture 9"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
        <p:nvSpPr>
          <p:cNvPr id="3" name="Text Placeholder 2"/>
          <p:cNvSpPr>
            <a:spLocks noGrp="1"/>
          </p:cNvSpPr>
          <p:nvPr>
            <p:ph type="body" sz="quarter" idx="13" hasCustomPrompt="1"/>
          </p:nvPr>
        </p:nvSpPr>
        <p:spPr>
          <a:xfrm>
            <a:off x="628650" y="1867624"/>
            <a:ext cx="7899400" cy="537881"/>
          </a:xfrm>
        </p:spPr>
        <p:txBody>
          <a:bodyPr anchor="ctr" anchorCtr="0"/>
          <a:lstStyle>
            <a:lvl1pPr marL="0" indent="0">
              <a:lnSpc>
                <a:spcPct val="100000"/>
              </a:lnSpc>
              <a:spcBef>
                <a:spcPts val="0"/>
              </a:spcBef>
              <a:buNone/>
              <a:defRPr sz="4800" i="0" spc="-100"/>
            </a:lvl1pPr>
          </a:lstStyle>
          <a:p>
            <a:pPr lvl="0"/>
            <a:r>
              <a:rPr lang="en-US" dirty="0" smtClean="0"/>
              <a:t>XYZ is</a:t>
            </a:r>
            <a:endParaRPr lang="en-US" dirty="0"/>
          </a:p>
        </p:txBody>
      </p:sp>
      <p:sp>
        <p:nvSpPr>
          <p:cNvPr id="6" name="Text Placeholder 5"/>
          <p:cNvSpPr>
            <a:spLocks noGrp="1"/>
          </p:cNvSpPr>
          <p:nvPr>
            <p:ph type="body" sz="quarter" idx="14" hasCustomPrompt="1"/>
          </p:nvPr>
        </p:nvSpPr>
        <p:spPr>
          <a:xfrm>
            <a:off x="628650" y="2375618"/>
            <a:ext cx="7899400" cy="971206"/>
          </a:xfrm>
        </p:spPr>
        <p:txBody>
          <a:bodyPr anchor="t" anchorCtr="0"/>
          <a:lstStyle>
            <a:lvl1pPr marL="0" indent="0">
              <a:lnSpc>
                <a:spcPct val="100000"/>
              </a:lnSpc>
              <a:spcBef>
                <a:spcPts val="0"/>
              </a:spcBef>
              <a:buNone/>
              <a:defRPr sz="5400" b="1" i="0" baseline="0">
                <a:solidFill>
                  <a:srgbClr val="0076C0"/>
                </a:solidFill>
                <a:effectLst>
                  <a:innerShdw blurRad="63500" dist="50800" dir="13500000">
                    <a:srgbClr val="000000">
                      <a:alpha val="9000"/>
                    </a:srgbClr>
                  </a:innerShdw>
                </a:effectLst>
              </a:defRPr>
            </a:lvl1pPr>
          </a:lstStyle>
          <a:p>
            <a:pPr lvl="0"/>
            <a:r>
              <a:rPr lang="en-US" dirty="0" smtClean="0"/>
              <a:t>Insert text here</a:t>
            </a:r>
            <a:endParaRPr lang="en-US" dirty="0"/>
          </a:p>
        </p:txBody>
      </p:sp>
      <p:pic>
        <p:nvPicPr>
          <p:cNvPr id="7" name="Picture 6"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9" name="Picture 8"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730444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402681" y="6265011"/>
            <a:ext cx="4338638" cy="331788"/>
          </a:xfrm>
          <a:prstGeom prst="rect">
            <a:avLst/>
          </a:prstGeom>
        </p:spPr>
        <p:txBody>
          <a:bodyPr lIns="0" tIns="0" rIns="0" bIns="0" anchor="ctr" anchorCtr="1"/>
          <a:lstStyle>
            <a:lvl1pPr marL="0" indent="0" algn="ctr">
              <a:lnSpc>
                <a:spcPct val="100000"/>
              </a:lnSpc>
              <a:buNone/>
              <a:defRPr sz="1200" b="0" i="1" spc="-50">
                <a:solidFill>
                  <a:srgbClr val="929591"/>
                </a:solidFill>
              </a:defRPr>
            </a:lvl1pPr>
          </a:lstStyle>
          <a:p>
            <a:pPr lvl="0"/>
            <a:r>
              <a:rPr lang="en-US" dirty="0" smtClean="0"/>
              <a:t>Talk Title (abbreviated if necessary), Speaker</a:t>
            </a:r>
            <a:endParaRPr lang="en-US" dirty="0"/>
          </a:p>
        </p:txBody>
      </p:sp>
      <p:sp>
        <p:nvSpPr>
          <p:cNvPr id="12" name="Text Placeholder 11"/>
          <p:cNvSpPr>
            <a:spLocks noGrp="1"/>
          </p:cNvSpPr>
          <p:nvPr>
            <p:ph type="body" sz="quarter" idx="12" hasCustomPrompt="1"/>
          </p:nvPr>
        </p:nvSpPr>
        <p:spPr>
          <a:xfrm>
            <a:off x="628650" y="4471035"/>
            <a:ext cx="7899400" cy="822325"/>
          </a:xfrm>
        </p:spPr>
        <p:txBody>
          <a:bodyPr/>
          <a:lstStyle>
            <a:lvl1pPr marL="0" indent="0">
              <a:buNone/>
              <a:defRPr sz="2200" i="1" baseline="0"/>
            </a:lvl1pPr>
          </a:lstStyle>
          <a:p>
            <a:pPr lvl="0"/>
            <a:r>
              <a:rPr lang="en-US" dirty="0" smtClean="0"/>
              <a:t>-Speaker, Position (if applicable), Company (if applicable)</a:t>
            </a:r>
            <a:endParaRPr lang="en-US" dirty="0"/>
          </a:p>
        </p:txBody>
      </p:sp>
      <p:pic>
        <p:nvPicPr>
          <p:cNvPr id="13" name="Picture 12" descr="10gen_Logo_Blue_RGB_OnScreen.eps"/>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14" name="Picture 13" descr="MongoDB_Logo_FullColor_RGB.eps"/>
          <p:cNvPicPr>
            <a:picLocks noChangeAspect="1"/>
          </p:cNvPicPr>
          <p:nvPr/>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
        <p:nvSpPr>
          <p:cNvPr id="7" name="Text Placeholder 2"/>
          <p:cNvSpPr>
            <a:spLocks noGrp="1"/>
          </p:cNvSpPr>
          <p:nvPr>
            <p:ph type="body" sz="quarter" idx="13" hasCustomPrompt="1"/>
          </p:nvPr>
        </p:nvSpPr>
        <p:spPr>
          <a:xfrm>
            <a:off x="628650" y="721360"/>
            <a:ext cx="7899400" cy="3535680"/>
          </a:xfrm>
        </p:spPr>
        <p:txBody>
          <a:bodyPr anchor="ctr" anchorCtr="0"/>
          <a:lstStyle>
            <a:lvl1pPr marL="0" indent="0">
              <a:lnSpc>
                <a:spcPts val="3440"/>
              </a:lnSpc>
              <a:spcBef>
                <a:spcPts val="0"/>
              </a:spcBef>
              <a:spcAft>
                <a:spcPts val="1400"/>
              </a:spcAft>
              <a:buNone/>
              <a:defRPr spc="-90" baseline="0">
                <a:solidFill>
                  <a:srgbClr val="0076C0"/>
                </a:solidFill>
              </a:defRPr>
            </a:lvl1pPr>
          </a:lstStyle>
          <a:p>
            <a:pPr lvl="0"/>
            <a:r>
              <a:rPr lang="en-US" dirty="0" smtClean="0"/>
              <a:t>Insert text here.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adipscing</a:t>
            </a:r>
            <a:r>
              <a:rPr lang="en-US" dirty="0" smtClean="0"/>
              <a:t> </a:t>
            </a:r>
            <a:r>
              <a:rPr lang="en-US" dirty="0" err="1" smtClean="0"/>
              <a:t>elit</a:t>
            </a:r>
            <a:r>
              <a:rPr lang="en-US" dirty="0" smtClean="0"/>
              <a:t>. </a:t>
            </a:r>
            <a:r>
              <a:rPr lang="en-US" dirty="0" err="1" smtClean="0"/>
              <a:t>Sed</a:t>
            </a:r>
            <a:r>
              <a:rPr lang="en-US" dirty="0" smtClean="0"/>
              <a:t> dolor ante, </a:t>
            </a:r>
            <a:r>
              <a:rPr lang="en-US" dirty="0" err="1" smtClean="0"/>
              <a:t>tincidunt</a:t>
            </a:r>
            <a:r>
              <a:rPr lang="en-US" dirty="0" smtClean="0"/>
              <a:t> </a:t>
            </a:r>
            <a:r>
              <a:rPr lang="en-US" dirty="0" err="1" smtClean="0"/>
              <a:t>consequat</a:t>
            </a:r>
            <a:r>
              <a:rPr lang="en-US" dirty="0" smtClean="0"/>
              <a:t> </a:t>
            </a:r>
            <a:r>
              <a:rPr lang="en-US" dirty="0" err="1" smtClean="0"/>
              <a:t>fringilla</a:t>
            </a:r>
            <a:r>
              <a:rPr lang="en-US" dirty="0" smtClean="0"/>
              <a:t>, </a:t>
            </a:r>
            <a:r>
              <a:rPr lang="en-US" dirty="0" err="1" smtClean="0"/>
              <a:t>portitor</a:t>
            </a:r>
            <a:r>
              <a:rPr lang="en-US" dirty="0" smtClean="0"/>
              <a:t> id </a:t>
            </a:r>
            <a:r>
              <a:rPr lang="en-US" dirty="0" err="1" smtClean="0"/>
              <a:t>libero</a:t>
            </a:r>
            <a:r>
              <a:rPr lang="en-US" dirty="0" smtClean="0"/>
              <a:t>. </a:t>
            </a:r>
            <a:r>
              <a:rPr lang="en-US" dirty="0" err="1" smtClean="0"/>
              <a:t>Fusce</a:t>
            </a:r>
            <a:r>
              <a:rPr lang="en-US" dirty="0" smtClean="0"/>
              <a:t> non </a:t>
            </a:r>
            <a:r>
              <a:rPr lang="en-US" dirty="0" err="1" smtClean="0"/>
              <a:t>lectus</a:t>
            </a:r>
            <a:r>
              <a:rPr lang="en-US" dirty="0" smtClean="0"/>
              <a:t> </a:t>
            </a:r>
            <a:r>
              <a:rPr lang="en-US" dirty="0" err="1" smtClean="0"/>
              <a:t>nisl</a:t>
            </a:r>
            <a:r>
              <a:rPr lang="en-US" dirty="0" smtClean="0"/>
              <a:t>, </a:t>
            </a:r>
            <a:r>
              <a:rPr lang="en-US" dirty="0" err="1" smtClean="0"/>
              <a:t>sed</a:t>
            </a:r>
            <a:r>
              <a:rPr lang="en-US" dirty="0" smtClean="0"/>
              <a:t> </a:t>
            </a:r>
            <a:r>
              <a:rPr lang="en-US" dirty="0" err="1" smtClean="0"/>
              <a:t>facilisis</a:t>
            </a:r>
            <a:r>
              <a:rPr lang="en-US" dirty="0" smtClean="0"/>
              <a:t> </a:t>
            </a:r>
            <a:r>
              <a:rPr lang="en-US" dirty="0" err="1" smtClean="0"/>
              <a:t>auge</a:t>
            </a:r>
            <a:r>
              <a:rPr lang="en-US" dirty="0" smtClean="0"/>
              <a:t>.</a:t>
            </a:r>
            <a:endParaRPr lang="en-US" dirty="0"/>
          </a:p>
        </p:txBody>
      </p:sp>
      <p:pic>
        <p:nvPicPr>
          <p:cNvPr id="8" name="Picture 7" descr="10gen_Logo_Blue_RGB_OnScreen.eps"/>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a:off x="327862" y="6265802"/>
            <a:ext cx="1527619" cy="343237"/>
          </a:xfrm>
          <a:prstGeom prst="rect">
            <a:avLst/>
          </a:prstGeom>
        </p:spPr>
      </p:pic>
      <p:pic>
        <p:nvPicPr>
          <p:cNvPr id="9" name="Picture 8" descr="MongoDB_Logo_FullColor_RGB.eps"/>
          <p:cNvPicPr>
            <a:picLocks noChangeAspect="1"/>
          </p:cNvPicPr>
          <p:nvPr userDrawn="1"/>
        </p:nvPicPr>
        <p:blipFill>
          <a:blip r:embed="rId3">
            <a:alphaModFix amt="63000"/>
            <a:extLst>
              <a:ext uri="{28A0092B-C50C-407E-A947-70E740481C1C}">
                <a14:useLocalDpi xmlns:a14="http://schemas.microsoft.com/office/drawing/2010/main" val="0"/>
              </a:ext>
            </a:extLst>
          </a:blip>
          <a:stretch>
            <a:fillRect/>
          </a:stretch>
        </p:blipFill>
        <p:spPr>
          <a:xfrm>
            <a:off x="7180688" y="6151213"/>
            <a:ext cx="1635451" cy="477864"/>
          </a:xfrm>
          <a:prstGeom prst="rect">
            <a:avLst/>
          </a:prstGeom>
        </p:spPr>
      </p:pic>
    </p:spTree>
    <p:extLst>
      <p:ext uri="{BB962C8B-B14F-4D97-AF65-F5344CB8AC3E}">
        <p14:creationId xmlns:p14="http://schemas.microsoft.com/office/powerpoint/2010/main" val="38215299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p>
            <a:r>
              <a:rPr lang="en-US" dirty="0" smtClean="0"/>
              <a:t>Insert header here (2 lines max)</a:t>
            </a:r>
            <a:endParaRPr lang="en-US" dirty="0"/>
          </a:p>
        </p:txBody>
      </p:sp>
      <p:sp>
        <p:nvSpPr>
          <p:cNvPr id="5" name="Footer Placeholder 4"/>
          <p:cNvSpPr>
            <a:spLocks noGrp="1"/>
          </p:cNvSpPr>
          <p:nvPr>
            <p:ph type="ftr" sz="quarter" idx="3"/>
          </p:nvPr>
        </p:nvSpPr>
        <p:spPr>
          <a:xfrm>
            <a:off x="2264471"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r>
              <a:rPr lang="en-US" smtClean="0"/>
              <a:t>Talk Title (abbreviated if necessary), Speaker</a:t>
            </a:r>
            <a:endParaRPr lang="en-US" dirty="0"/>
          </a:p>
        </p:txBody>
      </p:sp>
      <p:sp>
        <p:nvSpPr>
          <p:cNvPr id="9" name="Text Placeholder 2"/>
          <p:cNvSpPr>
            <a:spLocks noGrp="1"/>
          </p:cNvSpPr>
          <p:nvPr>
            <p:ph type="body" idx="1"/>
          </p:nvPr>
        </p:nvSpPr>
        <p:spPr>
          <a:xfrm>
            <a:off x="628402" y="1509059"/>
            <a:ext cx="7898955" cy="4534647"/>
          </a:xfrm>
          <a:prstGeom prst="rect">
            <a:avLst/>
          </a:prstGeom>
        </p:spPr>
        <p:txBody>
          <a:bodyPr vert="horz" lIns="0" tIns="0" rIns="0" bIns="0" rtlCol="0">
            <a:noAutofit/>
          </a:bodyPr>
          <a:lstStyle/>
          <a:p>
            <a:pPr lvl="0"/>
            <a:r>
              <a:rPr lang="en-US" dirty="0" smtClean="0"/>
              <a:t>First level </a:t>
            </a:r>
          </a:p>
          <a:p>
            <a:pPr lvl="1"/>
            <a:r>
              <a:rPr lang="en-US" dirty="0" smtClean="0"/>
              <a:t>Second great level (USE NO MORE THAN 2 LEVELS!)</a:t>
            </a:r>
          </a:p>
        </p:txBody>
      </p:sp>
    </p:spTree>
    <p:extLst>
      <p:ext uri="{BB962C8B-B14F-4D97-AF65-F5344CB8AC3E}">
        <p14:creationId xmlns:p14="http://schemas.microsoft.com/office/powerpoint/2010/main" val="3047484585"/>
      </p:ext>
    </p:extLst>
  </p:cSld>
  <p:clrMap bg1="lt1" tx1="dk1" bg2="lt2" tx2="dk2" accent1="accent1" accent2="accent2" accent3="accent3" accent4="accent4" accent5="accent5" accent6="accent6" hlink="hlink" folHlink="folHlink"/>
  <p:sldLayoutIdLst>
    <p:sldLayoutId id="2147483683"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Lst>
  <p:txStyles>
    <p:titleStyle>
      <a:lvl1pPr algn="l" defTabSz="457200" rtl="0" eaLnBrk="1" latinLnBrk="0" hangingPunct="1">
        <a:lnSpc>
          <a:spcPct val="90000"/>
        </a:lnSpc>
        <a:spcBef>
          <a:spcPct val="0"/>
        </a:spcBef>
        <a:buNone/>
        <a:defRPr sz="4400" b="1" i="0" kern="1200" cap="none" baseline="0">
          <a:solidFill>
            <a:srgbClr val="625F5E"/>
          </a:solidFill>
          <a:latin typeface="PT Sans"/>
          <a:ea typeface="+mj-ea"/>
          <a:cs typeface="PT Sans"/>
        </a:defRPr>
      </a:lvl1pPr>
    </p:titleStyle>
    <p:bodyStyle>
      <a:lvl1pPr marL="256032" indent="-256032" algn="l" defTabSz="457200" rtl="0" eaLnBrk="1" latinLnBrk="0" hangingPunct="1">
        <a:lnSpc>
          <a:spcPts val="3540"/>
        </a:lnSpc>
        <a:spcBef>
          <a:spcPts val="1272"/>
        </a:spcBef>
        <a:buClr>
          <a:srgbClr val="0075BF"/>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3" Type="http://schemas.microsoft.com/office/2007/relationships/hdphoto" Target="../media/hdphoto3.wdp"/><Relationship Id="rId14" Type="http://schemas.openxmlformats.org/officeDocument/2006/relationships/image" Target="../media/image28.png"/><Relationship Id="rId15" Type="http://schemas.microsoft.com/office/2007/relationships/hdphoto" Target="../media/hdphoto4.wdp"/><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microsoft.com/office/2007/relationships/hdphoto" Target="../media/hdphoto5.wdp"/><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1.png"/><Relationship Id="rId5" Type="http://schemas.microsoft.com/office/2007/relationships/hdphoto" Target="../media/hdphoto1.wdp"/><Relationship Id="rId6" Type="http://schemas.openxmlformats.org/officeDocument/2006/relationships/image" Target="../media/image22.png"/><Relationship Id="rId7" Type="http://schemas.microsoft.com/office/2007/relationships/hdphoto" Target="../media/hdphoto2.wdp"/><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51.xml.rels><?xml version="1.0" encoding="UTF-8" standalone="yes"?>
<Relationships xmlns="http://schemas.openxmlformats.org/package/2006/relationships"><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png"/><Relationship Id="rId23" Type="http://schemas.microsoft.com/office/2007/relationships/hdphoto" Target="../media/hdphoto9.wdp"/><Relationship Id="rId24" Type="http://schemas.openxmlformats.org/officeDocument/2006/relationships/image" Target="../media/image35.png"/><Relationship Id="rId25" Type="http://schemas.microsoft.com/office/2007/relationships/hdphoto" Target="../media/hdphoto10.wdp"/><Relationship Id="rId26" Type="http://schemas.openxmlformats.org/officeDocument/2006/relationships/image" Target="../media/image36.png"/><Relationship Id="rId27" Type="http://schemas.microsoft.com/office/2007/relationships/hdphoto" Target="../media/hdphoto11.wdp"/><Relationship Id="rId28" Type="http://schemas.openxmlformats.org/officeDocument/2006/relationships/image" Target="../media/image37.png"/><Relationship Id="rId29"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1.png"/><Relationship Id="rId5" Type="http://schemas.microsoft.com/office/2007/relationships/hdphoto" Target="../media/hdphoto6.wdp"/><Relationship Id="rId30" Type="http://schemas.openxmlformats.org/officeDocument/2006/relationships/image" Target="../media/image39.png"/><Relationship Id="rId31" Type="http://schemas.microsoft.com/office/2007/relationships/hdphoto" Target="../media/hdphoto12.wdp"/><Relationship Id="rId32" Type="http://schemas.openxmlformats.org/officeDocument/2006/relationships/image" Target="../media/image40.png"/><Relationship Id="rId9" Type="http://schemas.openxmlformats.org/officeDocument/2006/relationships/image" Target="../media/image24.png"/><Relationship Id="rId6" Type="http://schemas.openxmlformats.org/officeDocument/2006/relationships/image" Target="../media/image22.png"/><Relationship Id="rId7" Type="http://schemas.microsoft.com/office/2007/relationships/hdphoto" Target="../media/hdphoto7.wdp"/><Relationship Id="rId8" Type="http://schemas.openxmlformats.org/officeDocument/2006/relationships/image" Target="../media/image23.png"/><Relationship Id="rId33" Type="http://schemas.openxmlformats.org/officeDocument/2006/relationships/image" Target="../media/image41.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microsoft.com/office/2007/relationships/hdphoto" Target="../media/hdphoto8.wdp"/><Relationship Id="rId14" Type="http://schemas.openxmlformats.org/officeDocument/2006/relationships/image" Target="../media/image28.png"/><Relationship Id="rId15" Type="http://schemas.microsoft.com/office/2007/relationships/hdphoto" Target="../media/hdphoto4.wdp"/><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microsoft.com/office/2007/relationships/hdphoto" Target="../media/hdphoto5.wd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2.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8403" y="4269919"/>
            <a:ext cx="7898954" cy="1006976"/>
          </a:xfrm>
        </p:spPr>
        <p:txBody>
          <a:bodyPr/>
          <a:lstStyle/>
          <a:p>
            <a:r>
              <a:rPr lang="en-US" dirty="0" smtClean="0"/>
              <a:t>Technical Support Engineer</a:t>
            </a:r>
            <a:br>
              <a:rPr lang="en-US" dirty="0" smtClean="0"/>
            </a:br>
            <a:r>
              <a:rPr lang="en-US" dirty="0" smtClean="0"/>
              <a:t>thomas@10gen.com</a:t>
            </a:r>
            <a:endParaRPr lang="en-US" dirty="0"/>
          </a:p>
        </p:txBody>
      </p:sp>
      <p:sp>
        <p:nvSpPr>
          <p:cNvPr id="4" name="Text Placeholder 3"/>
          <p:cNvSpPr>
            <a:spLocks noGrp="1"/>
          </p:cNvSpPr>
          <p:nvPr>
            <p:ph type="body" sz="quarter" idx="10"/>
          </p:nvPr>
        </p:nvSpPr>
        <p:spPr/>
        <p:txBody>
          <a:bodyPr/>
          <a:lstStyle/>
          <a:p>
            <a:r>
              <a:rPr lang="en-US" dirty="0" smtClean="0"/>
              <a:t>Thomas </a:t>
            </a:r>
            <a:r>
              <a:rPr lang="en-US" dirty="0" err="1" smtClean="0"/>
              <a:t>Rückstieß</a:t>
            </a:r>
            <a:endParaRPr lang="en-US" dirty="0"/>
          </a:p>
        </p:txBody>
      </p:sp>
      <p:sp>
        <p:nvSpPr>
          <p:cNvPr id="5" name="Text Placeholder 4"/>
          <p:cNvSpPr>
            <a:spLocks noGrp="1"/>
          </p:cNvSpPr>
          <p:nvPr>
            <p:ph type="body" sz="quarter" idx="12"/>
          </p:nvPr>
        </p:nvSpPr>
        <p:spPr/>
        <p:txBody>
          <a:bodyPr/>
          <a:lstStyle/>
          <a:p>
            <a:r>
              <a:rPr lang="en-US" dirty="0" smtClean="0"/>
              <a:t>#</a:t>
            </a:r>
            <a:r>
              <a:rPr lang="en-US" dirty="0" err="1" smtClean="0"/>
              <a:t>MongoDBDays</a:t>
            </a:r>
            <a:endParaRPr lang="en-US" dirty="0"/>
          </a:p>
        </p:txBody>
      </p:sp>
      <p:sp>
        <p:nvSpPr>
          <p:cNvPr id="2" name="Title 1"/>
          <p:cNvSpPr>
            <a:spLocks noGrp="1"/>
          </p:cNvSpPr>
          <p:nvPr>
            <p:ph type="title"/>
          </p:nvPr>
        </p:nvSpPr>
        <p:spPr/>
        <p:txBody>
          <a:bodyPr>
            <a:normAutofit fontScale="90000"/>
          </a:bodyPr>
          <a:lstStyle/>
          <a:p>
            <a:r>
              <a:rPr lang="en-US" dirty="0" smtClean="0"/>
              <a:t>Building your first app;</a:t>
            </a:r>
            <a:br>
              <a:rPr lang="en-US" dirty="0" smtClean="0"/>
            </a:br>
            <a:r>
              <a:rPr lang="en-US" dirty="0"/>
              <a:t>a</a:t>
            </a:r>
            <a:r>
              <a:rPr lang="en-US" dirty="0" smtClean="0"/>
              <a:t>n introduction to MongoDB</a:t>
            </a:r>
            <a:endParaRPr lang="en-US" dirty="0"/>
          </a:p>
        </p:txBody>
      </p:sp>
    </p:spTree>
    <p:extLst>
      <p:ext uri="{BB962C8B-B14F-4D97-AF65-F5344CB8AC3E}">
        <p14:creationId xmlns:p14="http://schemas.microsoft.com/office/powerpoint/2010/main" val="29474123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smtClean="0"/>
              <a:t>Database Landscape</a:t>
            </a:r>
            <a:endParaRPr lang="en-US" dirty="0"/>
          </a:p>
        </p:txBody>
      </p:sp>
      <p:pic>
        <p:nvPicPr>
          <p:cNvPr id="5" name="Content Placeholder 4" descr="building_DataLandscape.eps"/>
          <p:cNvPicPr>
            <a:picLocks noGrp="1" noChangeAspect="1"/>
          </p:cNvPicPr>
          <p:nvPr>
            <p:ph sz="quarter" idx="11"/>
          </p:nvPr>
        </p:nvPicPr>
        <p:blipFill>
          <a:blip r:embed="rId3">
            <a:extLst>
              <a:ext uri="{28A0092B-C50C-407E-A947-70E740481C1C}">
                <a14:useLocalDpi xmlns:a14="http://schemas.microsoft.com/office/drawing/2010/main" val="0"/>
              </a:ext>
            </a:extLst>
          </a:blip>
          <a:srcRect l="142" r="142"/>
          <a:stretch>
            <a:fillRect/>
          </a:stretch>
        </p:blipFill>
        <p:spPr/>
      </p:pic>
    </p:spTree>
    <p:extLst>
      <p:ext uri="{BB962C8B-B14F-4D97-AF65-F5344CB8AC3E}">
        <p14:creationId xmlns:p14="http://schemas.microsoft.com/office/powerpoint/2010/main" val="27297467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pic>
        <p:nvPicPr>
          <p:cNvPr id="7" name="Content Placeholder 10" descr="Screen Shot 2012-10-17 at 3.08.06 PM.png"/>
          <p:cNvPicPr>
            <a:picLocks noGrp="1" noChangeAspect="1"/>
          </p:cNvPicPr>
          <p:nvPr>
            <p:ph sz="quarter" idx="11"/>
          </p:nvPr>
        </p:nvPicPr>
        <p:blipFill>
          <a:blip r:embed="rId3">
            <a:extLst>
              <a:ext uri="{28A0092B-C50C-407E-A947-70E740481C1C}">
                <a14:useLocalDpi xmlns:a14="http://schemas.microsoft.com/office/drawing/2010/main" val="0"/>
              </a:ext>
            </a:extLst>
          </a:blip>
          <a:srcRect l="803" r="803"/>
          <a:stretch>
            <a:fillRect/>
          </a:stretch>
        </p:blipFill>
        <p:spPr/>
      </p:pic>
      <p:sp>
        <p:nvSpPr>
          <p:cNvPr id="2" name="Title 1"/>
          <p:cNvSpPr>
            <a:spLocks noGrp="1"/>
          </p:cNvSpPr>
          <p:nvPr>
            <p:ph type="title"/>
          </p:nvPr>
        </p:nvSpPr>
        <p:spPr/>
        <p:txBody>
          <a:bodyPr>
            <a:normAutofit/>
          </a:bodyPr>
          <a:lstStyle/>
          <a:p>
            <a:r>
              <a:rPr lang="en-US" sz="3600" dirty="0"/>
              <a:t>http://</a:t>
            </a:r>
            <a:r>
              <a:rPr lang="en-US" sz="3600" dirty="0" err="1"/>
              <a:t>www.mongodb.org</a:t>
            </a:r>
            <a:r>
              <a:rPr lang="en-US" sz="3600" dirty="0"/>
              <a:t>/</a:t>
            </a:r>
            <a:r>
              <a:rPr lang="en-US" sz="3600" dirty="0" smtClean="0"/>
              <a:t>downloads </a:t>
            </a:r>
            <a:endParaRPr lang="en-US" sz="3600" dirty="0"/>
          </a:p>
        </p:txBody>
      </p:sp>
    </p:spTree>
    <p:extLst>
      <p:ext uri="{BB962C8B-B14F-4D97-AF65-F5344CB8AC3E}">
        <p14:creationId xmlns:p14="http://schemas.microsoft.com/office/powerpoint/2010/main" val="38373744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pic>
        <p:nvPicPr>
          <p:cNvPr id="8" name="Content Placeholder 4" descr="MongoDB shell.png"/>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4826" t="8467" r="45466" b="43173"/>
          <a:stretch/>
        </p:blipFill>
        <p:spPr>
          <a:xfrm>
            <a:off x="884720" y="653436"/>
            <a:ext cx="7286841" cy="3833491"/>
          </a:xfrm>
          <a:ln>
            <a:noFill/>
          </a:ln>
          <a:effectLst/>
        </p:spPr>
      </p:pic>
      <p:sp>
        <p:nvSpPr>
          <p:cNvPr id="4" name="Title 3"/>
          <p:cNvSpPr>
            <a:spLocks noGrp="1"/>
          </p:cNvSpPr>
          <p:nvPr>
            <p:ph type="title"/>
          </p:nvPr>
        </p:nvSpPr>
        <p:spPr/>
        <p:txBody>
          <a:bodyPr/>
          <a:lstStyle/>
          <a:p>
            <a:r>
              <a:rPr lang="en-US" dirty="0" smtClean="0"/>
              <a:t>Mongo Shell</a:t>
            </a:r>
            <a:endParaRPr lang="en-US" dirty="0"/>
          </a:p>
        </p:txBody>
      </p:sp>
    </p:spTree>
    <p:extLst>
      <p:ext uri="{BB962C8B-B14F-4D97-AF65-F5344CB8AC3E}">
        <p14:creationId xmlns:p14="http://schemas.microsoft.com/office/powerpoint/2010/main" val="308230230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Database</a:t>
            </a:r>
            <a:endParaRPr lang="en-US" dirty="0"/>
          </a:p>
        </p:txBody>
      </p:sp>
    </p:spTree>
    <p:extLst>
      <p:ext uri="{BB962C8B-B14F-4D97-AF65-F5344CB8AC3E}">
        <p14:creationId xmlns:p14="http://schemas.microsoft.com/office/powerpoint/2010/main" val="1854742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graphicFrame>
        <p:nvGraphicFramePr>
          <p:cNvPr id="5" name="Content Placeholder 4"/>
          <p:cNvGraphicFramePr>
            <a:graphicFrameLocks noGrp="1"/>
          </p:cNvGraphicFramePr>
          <p:nvPr>
            <p:ph sz="quarter" idx="11"/>
            <p:extLst>
              <p:ext uri="{D42A27DB-BD31-4B8C-83A1-F6EECF244321}">
                <p14:modId xmlns:p14="http://schemas.microsoft.com/office/powerpoint/2010/main" val="2727596906"/>
              </p:ext>
            </p:extLst>
          </p:nvPr>
        </p:nvGraphicFramePr>
        <p:xfrm>
          <a:off x="628403" y="515100"/>
          <a:ext cx="7898707" cy="4053840"/>
        </p:xfrm>
        <a:graphic>
          <a:graphicData uri="http://schemas.openxmlformats.org/drawingml/2006/table">
            <a:tbl>
              <a:tblPr firstRow="1" bandRow="1">
                <a:tableStyleId>{5C22544A-7EE6-4342-B048-85BDC9FD1C3A}</a:tableStyleId>
              </a:tblPr>
              <a:tblGrid>
                <a:gridCol w="2836237"/>
                <a:gridCol w="863078"/>
                <a:gridCol w="4199392"/>
              </a:tblGrid>
              <a:tr h="458512">
                <a:tc>
                  <a:txBody>
                    <a:bodyPr/>
                    <a:lstStyle/>
                    <a:p>
                      <a:pPr algn="ctr"/>
                      <a:r>
                        <a:rPr lang="en-US" sz="3200" dirty="0" smtClean="0"/>
                        <a:t>RDBMS</a:t>
                      </a:r>
                      <a:endParaRPr lang="en-US" sz="3200" dirty="0"/>
                    </a:p>
                  </a:txBody>
                  <a:tcPr/>
                </a:tc>
                <a:tc>
                  <a:txBody>
                    <a:bodyPr/>
                    <a:lstStyle/>
                    <a:p>
                      <a:endParaRPr lang="en-US" sz="3200" dirty="0"/>
                    </a:p>
                  </a:txBody>
                  <a:tcPr/>
                </a:tc>
                <a:tc>
                  <a:txBody>
                    <a:bodyPr/>
                    <a:lstStyle/>
                    <a:p>
                      <a:pPr algn="ctr"/>
                      <a:r>
                        <a:rPr lang="en-US" sz="3200" dirty="0" smtClean="0"/>
                        <a:t>MongoDB</a:t>
                      </a:r>
                      <a:endParaRPr lang="en-US" sz="3200" dirty="0"/>
                    </a:p>
                  </a:txBody>
                  <a:tcPr/>
                </a:tc>
              </a:tr>
              <a:tr h="458512">
                <a:tc>
                  <a:txBody>
                    <a:bodyPr/>
                    <a:lstStyle/>
                    <a:p>
                      <a:r>
                        <a:rPr lang="en-US" sz="3200" dirty="0" smtClean="0"/>
                        <a:t>Table, View</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Collection</a:t>
                      </a:r>
                      <a:endParaRPr lang="en-US" sz="3200" dirty="0"/>
                    </a:p>
                  </a:txBody>
                  <a:tcPr/>
                </a:tc>
              </a:tr>
              <a:tr h="458512">
                <a:tc>
                  <a:txBody>
                    <a:bodyPr/>
                    <a:lstStyle/>
                    <a:p>
                      <a:r>
                        <a:rPr lang="en-US" sz="3200" dirty="0" smtClean="0"/>
                        <a:t>Row</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Document</a:t>
                      </a:r>
                      <a:endParaRPr lang="en-US" sz="3200" dirty="0"/>
                    </a:p>
                  </a:txBody>
                  <a:tcPr/>
                </a:tc>
              </a:tr>
              <a:tr h="458512">
                <a:tc>
                  <a:txBody>
                    <a:bodyPr/>
                    <a:lstStyle/>
                    <a:p>
                      <a:r>
                        <a:rPr lang="en-US" sz="3200" dirty="0" smtClean="0"/>
                        <a:t>Index</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Index</a:t>
                      </a:r>
                      <a:endParaRPr lang="en-US" sz="3200" dirty="0"/>
                    </a:p>
                  </a:txBody>
                  <a:tcPr/>
                </a:tc>
              </a:tr>
              <a:tr h="458512">
                <a:tc>
                  <a:txBody>
                    <a:bodyPr/>
                    <a:lstStyle/>
                    <a:p>
                      <a:r>
                        <a:rPr lang="en-US" sz="3200" dirty="0" smtClean="0"/>
                        <a:t>Join</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Embedded Document</a:t>
                      </a:r>
                      <a:endParaRPr lang="en-US" sz="3200" dirty="0"/>
                    </a:p>
                  </a:txBody>
                  <a:tcPr/>
                </a:tc>
              </a:tr>
              <a:tr h="458512">
                <a:tc>
                  <a:txBody>
                    <a:bodyPr/>
                    <a:lstStyle/>
                    <a:p>
                      <a:r>
                        <a:rPr lang="en-US" sz="3200" dirty="0" smtClean="0"/>
                        <a:t>Foreign Key</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Reference</a:t>
                      </a:r>
                      <a:endParaRPr lang="en-US" sz="3200" dirty="0"/>
                    </a:p>
                  </a:txBody>
                  <a:tcPr/>
                </a:tc>
              </a:tr>
              <a:tr h="458512">
                <a:tc>
                  <a:txBody>
                    <a:bodyPr/>
                    <a:lstStyle/>
                    <a:p>
                      <a:r>
                        <a:rPr lang="en-US" sz="3200" dirty="0" smtClean="0"/>
                        <a:t>Partition</a:t>
                      </a:r>
                      <a:endParaRPr lang="en-US" sz="3200" dirty="0"/>
                    </a:p>
                  </a:txBody>
                  <a:tcPr/>
                </a:tc>
                <a:tc>
                  <a:txBody>
                    <a:bodyPr/>
                    <a:lstStyle/>
                    <a:p>
                      <a:pPr algn="ctr"/>
                      <a:r>
                        <a:rPr lang="en-US" sz="3200" u="none" kern="1200" baseline="0" dirty="0" smtClean="0">
                          <a:solidFill>
                            <a:schemeClr val="dk1"/>
                          </a:solidFill>
                          <a:latin typeface="+mn-lt"/>
                          <a:ea typeface="+mn-ea"/>
                          <a:cs typeface="+mn-cs"/>
                        </a:rPr>
                        <a:t>➜</a:t>
                      </a:r>
                      <a:endParaRPr lang="en-US" sz="3200" dirty="0"/>
                    </a:p>
                  </a:txBody>
                  <a:tcPr/>
                </a:tc>
                <a:tc>
                  <a:txBody>
                    <a:bodyPr/>
                    <a:lstStyle/>
                    <a:p>
                      <a:r>
                        <a:rPr lang="en-US" sz="3200" dirty="0" smtClean="0"/>
                        <a:t>Shard</a:t>
                      </a:r>
                      <a:endParaRPr lang="en-US" sz="3200" dirty="0"/>
                    </a:p>
                  </a:txBody>
                  <a:tcPr/>
                </a:tc>
              </a:tr>
            </a:tbl>
          </a:graphicData>
        </a:graphic>
      </p:graphicFrame>
      <p:sp>
        <p:nvSpPr>
          <p:cNvPr id="4" name="Title 3"/>
          <p:cNvSpPr>
            <a:spLocks noGrp="1"/>
          </p:cNvSpPr>
          <p:nvPr>
            <p:ph type="title"/>
          </p:nvPr>
        </p:nvSpPr>
        <p:spPr/>
        <p:txBody>
          <a:bodyPr/>
          <a:lstStyle/>
          <a:p>
            <a:r>
              <a:rPr lang="en-US" dirty="0" smtClean="0"/>
              <a:t>Terminology</a:t>
            </a:r>
            <a:endParaRPr lang="en-US" dirty="0"/>
          </a:p>
        </p:txBody>
      </p:sp>
    </p:spTree>
    <p:extLst>
      <p:ext uri="{BB962C8B-B14F-4D97-AF65-F5344CB8AC3E}">
        <p14:creationId xmlns:p14="http://schemas.microsoft.com/office/powerpoint/2010/main" val="2414843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smtClean="0"/>
              <a:t>Typical (relational) ERD </a:t>
            </a:r>
            <a:endParaRPr lang="en-US" dirty="0"/>
          </a:p>
        </p:txBody>
      </p:sp>
      <p:pic>
        <p:nvPicPr>
          <p:cNvPr id="9" name="Content Placeholder 8" descr="building_DocDB_TypicalERD.eps"/>
          <p:cNvPicPr>
            <a:picLocks noGrp="1" noChangeAspect="1"/>
          </p:cNvPicPr>
          <p:nvPr>
            <p:ph sz="quarter" idx="11"/>
          </p:nvPr>
        </p:nvPicPr>
        <p:blipFill>
          <a:blip r:embed="rId3">
            <a:extLst>
              <a:ext uri="{28A0092B-C50C-407E-A947-70E740481C1C}">
                <a14:useLocalDpi xmlns:a14="http://schemas.microsoft.com/office/drawing/2010/main" val="0"/>
              </a:ext>
            </a:extLst>
          </a:blip>
          <a:srcRect l="142" r="142"/>
          <a:stretch>
            <a:fillRect/>
          </a:stretch>
        </p:blipFill>
        <p:spPr/>
      </p:pic>
    </p:spTree>
    <p:extLst>
      <p:ext uri="{BB962C8B-B14F-4D97-AF65-F5344CB8AC3E}">
        <p14:creationId xmlns:p14="http://schemas.microsoft.com/office/powerpoint/2010/main" val="39861263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dirty="0" smtClean="0"/>
              <a:t>MongoDB ERD</a:t>
            </a:r>
            <a:endParaRPr lang="en-US" dirty="0"/>
          </a:p>
        </p:txBody>
      </p:sp>
      <p:pic>
        <p:nvPicPr>
          <p:cNvPr id="7" name="Content Placeholder 6" descr="building_DocDB_MongoDB_ERD.eps"/>
          <p:cNvPicPr>
            <a:picLocks noGrp="1" noChangeAspect="1"/>
          </p:cNvPicPr>
          <p:nvPr>
            <p:ph sz="quarter" idx="11"/>
          </p:nvPr>
        </p:nvPicPr>
        <p:blipFill>
          <a:blip r:embed="rId3">
            <a:extLst>
              <a:ext uri="{28A0092B-C50C-407E-A947-70E740481C1C}">
                <a14:useLocalDpi xmlns:a14="http://schemas.microsoft.com/office/drawing/2010/main" val="0"/>
              </a:ext>
            </a:extLst>
          </a:blip>
          <a:srcRect l="142" r="142"/>
          <a:stretch>
            <a:fillRect/>
          </a:stretch>
        </p:blipFill>
        <p:spPr/>
      </p:pic>
    </p:spTree>
    <p:extLst>
      <p:ext uri="{BB962C8B-B14F-4D97-AF65-F5344CB8AC3E}">
        <p14:creationId xmlns:p14="http://schemas.microsoft.com/office/powerpoint/2010/main" val="6050395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http://</a:t>
            </a:r>
            <a:r>
              <a:rPr lang="en-US" dirty="0" err="1"/>
              <a:t>www.flickr.com</a:t>
            </a:r>
            <a:r>
              <a:rPr lang="en-US" dirty="0"/>
              <a:t>/photos/</a:t>
            </a:r>
            <a:r>
              <a:rPr lang="en-US" dirty="0" err="1"/>
              <a:t>somegeekintn</a:t>
            </a:r>
            <a:r>
              <a:rPr lang="en-US" dirty="0"/>
              <a:t>/3484353131/</a:t>
            </a:r>
          </a:p>
        </p:txBody>
      </p:sp>
      <p:pic>
        <p:nvPicPr>
          <p:cNvPr id="8" name="Content Placeholder 7"/>
          <p:cNvPicPr>
            <a:picLocks noGrp="1" noChangeAspect="1"/>
          </p:cNvPicPr>
          <p:nvPr>
            <p:ph sz="quarter" idx="11"/>
          </p:nvPr>
        </p:nvPicPr>
        <p:blipFill>
          <a:blip r:embed="rId3"/>
          <a:srcRect t="2803" b="2803"/>
          <a:stretch>
            <a:fillRect/>
          </a:stretch>
        </p:blipFill>
        <p:spPr/>
      </p:pic>
      <p:sp>
        <p:nvSpPr>
          <p:cNvPr id="5" name="Title 4"/>
          <p:cNvSpPr>
            <a:spLocks noGrp="1"/>
          </p:cNvSpPr>
          <p:nvPr>
            <p:ph type="title"/>
          </p:nvPr>
        </p:nvSpPr>
        <p:spPr/>
        <p:txBody>
          <a:bodyPr>
            <a:normAutofit fontScale="90000"/>
          </a:bodyPr>
          <a:lstStyle/>
          <a:p>
            <a:r>
              <a:rPr lang="en-US" dirty="0" smtClean="0"/>
              <a:t>We will build a library</a:t>
            </a:r>
            <a:br>
              <a:rPr lang="en-US" dirty="0" smtClean="0"/>
            </a:br>
            <a:r>
              <a:rPr lang="en-US" dirty="0" smtClean="0"/>
              <a:t>management application</a:t>
            </a:r>
            <a:endParaRPr lang="en-US" dirty="0"/>
          </a:p>
        </p:txBody>
      </p:sp>
    </p:spTree>
    <p:extLst>
      <p:ext uri="{BB962C8B-B14F-4D97-AF65-F5344CB8AC3E}">
        <p14:creationId xmlns:p14="http://schemas.microsoft.com/office/powerpoint/2010/main" val="257018180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6" name="Text Placeholder 5"/>
          <p:cNvSpPr>
            <a:spLocks noGrp="1"/>
          </p:cNvSpPr>
          <p:nvPr>
            <p:ph type="body" sz="quarter" idx="13"/>
          </p:nvPr>
        </p:nvSpPr>
        <p:spPr/>
        <p:txBody>
          <a:bodyPr/>
          <a:lstStyle/>
          <a:p>
            <a:r>
              <a:rPr lang="en-US" dirty="0" smtClean="0"/>
              <a:t>First step in any application is</a:t>
            </a:r>
            <a:endParaRPr lang="en-US" dirty="0"/>
          </a:p>
        </p:txBody>
      </p:sp>
      <p:sp>
        <p:nvSpPr>
          <p:cNvPr id="7" name="Text Placeholder 6"/>
          <p:cNvSpPr>
            <a:spLocks noGrp="1"/>
          </p:cNvSpPr>
          <p:nvPr>
            <p:ph type="body" sz="quarter" idx="14"/>
          </p:nvPr>
        </p:nvSpPr>
        <p:spPr/>
        <p:txBody>
          <a:bodyPr/>
          <a:lstStyle/>
          <a:p>
            <a:r>
              <a:rPr lang="en-US" dirty="0" smtClean="0"/>
              <a:t>Determine your entities</a:t>
            </a:r>
            <a:endParaRPr lang="en-US" dirty="0"/>
          </a:p>
        </p:txBody>
      </p:sp>
    </p:spTree>
    <p:extLst>
      <p:ext uri="{BB962C8B-B14F-4D97-AF65-F5344CB8AC3E}">
        <p14:creationId xmlns:p14="http://schemas.microsoft.com/office/powerpoint/2010/main" val="407470170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normAutofit fontScale="90000"/>
          </a:bodyPr>
          <a:lstStyle/>
          <a:p>
            <a:r>
              <a:rPr lang="en-US" dirty="0" smtClean="0"/>
              <a:t>Library Management Application Entities</a:t>
            </a:r>
            <a:endParaRPr lang="en-US" dirty="0"/>
          </a:p>
        </p:txBody>
      </p:sp>
      <p:sp>
        <p:nvSpPr>
          <p:cNvPr id="7" name="Text Placeholder 6"/>
          <p:cNvSpPr>
            <a:spLocks noGrp="1"/>
          </p:cNvSpPr>
          <p:nvPr>
            <p:ph type="body" sz="quarter" idx="11"/>
          </p:nvPr>
        </p:nvSpPr>
        <p:spPr/>
        <p:txBody>
          <a:bodyPr/>
          <a:lstStyle/>
          <a:p>
            <a:r>
              <a:rPr lang="en-US" dirty="0" smtClean="0"/>
              <a:t>Library Patrons (users)</a:t>
            </a:r>
          </a:p>
          <a:p>
            <a:r>
              <a:rPr lang="en-US" dirty="0" smtClean="0"/>
              <a:t>Books (catalog)</a:t>
            </a:r>
          </a:p>
          <a:p>
            <a:r>
              <a:rPr lang="en-US" dirty="0" smtClean="0"/>
              <a:t>Authors</a:t>
            </a:r>
          </a:p>
          <a:p>
            <a:r>
              <a:rPr lang="en-US" dirty="0" smtClean="0"/>
              <a:t>Publishers</a:t>
            </a:r>
          </a:p>
          <a:p>
            <a:r>
              <a:rPr lang="en-US" dirty="0" smtClean="0"/>
              <a:t>Categories ??</a:t>
            </a:r>
          </a:p>
          <a:p>
            <a:endParaRPr lang="en-US" dirty="0"/>
          </a:p>
        </p:txBody>
      </p:sp>
    </p:spTree>
    <p:extLst>
      <p:ext uri="{BB962C8B-B14F-4D97-AF65-F5344CB8AC3E}">
        <p14:creationId xmlns:p14="http://schemas.microsoft.com/office/powerpoint/2010/main" val="15865479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smtClean="0"/>
              <a:t>Notes to the presenter</a:t>
            </a:r>
            <a:endParaRPr lang="en-US" dirty="0"/>
          </a:p>
        </p:txBody>
      </p:sp>
      <p:sp>
        <p:nvSpPr>
          <p:cNvPr id="7" name="Text Placeholder 6"/>
          <p:cNvSpPr>
            <a:spLocks noGrp="1"/>
          </p:cNvSpPr>
          <p:nvPr>
            <p:ph type="body" sz="quarter" idx="12"/>
          </p:nvPr>
        </p:nvSpPr>
        <p:spPr/>
        <p:txBody>
          <a:bodyPr/>
          <a:lstStyle/>
          <a:p>
            <a:r>
              <a:rPr lang="en-US" dirty="0" smtClean="0"/>
              <a:t>Themes for this presentation: </a:t>
            </a:r>
          </a:p>
          <a:p>
            <a:pPr marL="457200" indent="-457200">
              <a:buFont typeface="Arial"/>
              <a:buChar char="•"/>
            </a:pPr>
            <a:r>
              <a:rPr lang="en-US" dirty="0" smtClean="0"/>
              <a:t>First presentation in the conference. Keep it fun</a:t>
            </a:r>
          </a:p>
          <a:p>
            <a:pPr marL="457200" indent="-457200">
              <a:buFont typeface="Arial"/>
              <a:buChar char="•"/>
            </a:pPr>
            <a:r>
              <a:rPr lang="en-US" dirty="0" smtClean="0"/>
              <a:t>User is likely brand new to MongoDB and comes from traditional relational background</a:t>
            </a:r>
          </a:p>
          <a:p>
            <a:pPr marL="457200" indent="-457200">
              <a:buFont typeface="Arial"/>
              <a:buChar char="•"/>
            </a:pPr>
            <a:r>
              <a:rPr lang="en-US" dirty="0" smtClean="0"/>
              <a:t>This is an introduction. Don't go deep.. Introduce concepts and refer to later presentations that build on these concepts.</a:t>
            </a:r>
          </a:p>
        </p:txBody>
      </p:sp>
    </p:spTree>
    <p:extLst>
      <p:ext uri="{BB962C8B-B14F-4D97-AF65-F5344CB8AC3E}">
        <p14:creationId xmlns:p14="http://schemas.microsoft.com/office/powerpoint/2010/main" val="865337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6" name="Text Placeholder 5"/>
          <p:cNvSpPr>
            <a:spLocks noGrp="1"/>
          </p:cNvSpPr>
          <p:nvPr>
            <p:ph type="body" sz="quarter" idx="13"/>
          </p:nvPr>
        </p:nvSpPr>
        <p:spPr/>
        <p:txBody>
          <a:bodyPr/>
          <a:lstStyle/>
          <a:p>
            <a:r>
              <a:rPr lang="en-US" dirty="0" smtClean="0"/>
              <a:t>In a relational based app</a:t>
            </a:r>
            <a:endParaRPr lang="en-US" dirty="0"/>
          </a:p>
        </p:txBody>
      </p:sp>
      <p:sp>
        <p:nvSpPr>
          <p:cNvPr id="7" name="Text Placeholder 6"/>
          <p:cNvSpPr>
            <a:spLocks noGrp="1"/>
          </p:cNvSpPr>
          <p:nvPr>
            <p:ph type="body" sz="quarter" idx="14"/>
          </p:nvPr>
        </p:nvSpPr>
        <p:spPr/>
        <p:txBody>
          <a:bodyPr/>
          <a:lstStyle/>
          <a:p>
            <a:r>
              <a:rPr lang="en-US" dirty="0" smtClean="0"/>
              <a:t>We would start by doing schema design</a:t>
            </a:r>
            <a:endParaRPr lang="en-US" dirty="0"/>
          </a:p>
        </p:txBody>
      </p:sp>
    </p:spTree>
    <p:extLst>
      <p:ext uri="{BB962C8B-B14F-4D97-AF65-F5344CB8AC3E}">
        <p14:creationId xmlns:p14="http://schemas.microsoft.com/office/powerpoint/2010/main" val="17361622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smtClean="0"/>
              <a:t>Relational schema design</a:t>
            </a:r>
            <a:endParaRPr lang="en-US" dirty="0"/>
          </a:p>
        </p:txBody>
      </p:sp>
      <p:sp>
        <p:nvSpPr>
          <p:cNvPr id="7" name="Text Placeholder 6"/>
          <p:cNvSpPr>
            <a:spLocks noGrp="1"/>
          </p:cNvSpPr>
          <p:nvPr>
            <p:ph type="body" sz="quarter" idx="11"/>
          </p:nvPr>
        </p:nvSpPr>
        <p:spPr/>
        <p:txBody>
          <a:bodyPr/>
          <a:lstStyle/>
          <a:p>
            <a:r>
              <a:rPr lang="en-US" dirty="0" smtClean="0"/>
              <a:t>Large ERD Diagrams</a:t>
            </a:r>
          </a:p>
          <a:p>
            <a:r>
              <a:rPr lang="en-US" dirty="0" smtClean="0"/>
              <a:t>Complex create table statements</a:t>
            </a:r>
          </a:p>
          <a:p>
            <a:r>
              <a:rPr lang="en-US" dirty="0" smtClean="0"/>
              <a:t>ORMs to map tables to objects</a:t>
            </a:r>
          </a:p>
          <a:p>
            <a:r>
              <a:rPr lang="en-US" dirty="0" smtClean="0"/>
              <a:t>Tables just to join tables together</a:t>
            </a:r>
          </a:p>
          <a:p>
            <a:r>
              <a:rPr lang="en-US" dirty="0" smtClean="0"/>
              <a:t>For this simple app we</a:t>
            </a:r>
            <a:r>
              <a:rPr lang="fr-FR" dirty="0" smtClean="0"/>
              <a:t>'</a:t>
            </a:r>
            <a:r>
              <a:rPr lang="en-US" dirty="0" smtClean="0"/>
              <a:t>d have 5 tables and 5 join tables</a:t>
            </a:r>
          </a:p>
          <a:p>
            <a:r>
              <a:rPr lang="en-US" dirty="0" smtClean="0"/>
              <a:t>Lots of revisions until we get it just right</a:t>
            </a:r>
            <a:endParaRPr lang="en-US" dirty="0"/>
          </a:p>
        </p:txBody>
      </p:sp>
    </p:spTree>
    <p:extLst>
      <p:ext uri="{BB962C8B-B14F-4D97-AF65-F5344CB8AC3E}">
        <p14:creationId xmlns:p14="http://schemas.microsoft.com/office/powerpoint/2010/main" val="11308695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6" name="Text Placeholder 5"/>
          <p:cNvSpPr>
            <a:spLocks noGrp="1"/>
          </p:cNvSpPr>
          <p:nvPr>
            <p:ph type="body" sz="quarter" idx="13"/>
          </p:nvPr>
        </p:nvSpPr>
        <p:spPr>
          <a:xfrm>
            <a:off x="628650" y="1761527"/>
            <a:ext cx="7899400" cy="591669"/>
          </a:xfrm>
        </p:spPr>
        <p:txBody>
          <a:bodyPr/>
          <a:lstStyle/>
          <a:p>
            <a:r>
              <a:rPr lang="en-US" i="0" dirty="0" smtClean="0"/>
              <a:t>In a MongoDB based app</a:t>
            </a:r>
            <a:endParaRPr lang="en-US" i="0" dirty="0"/>
          </a:p>
        </p:txBody>
      </p:sp>
      <p:sp>
        <p:nvSpPr>
          <p:cNvPr id="7" name="Text Placeholder 6"/>
          <p:cNvSpPr>
            <a:spLocks noGrp="1"/>
          </p:cNvSpPr>
          <p:nvPr>
            <p:ph type="body" sz="quarter" idx="14"/>
          </p:nvPr>
        </p:nvSpPr>
        <p:spPr/>
        <p:txBody>
          <a:bodyPr/>
          <a:lstStyle/>
          <a:p>
            <a:r>
              <a:rPr lang="en-US" dirty="0" smtClean="0"/>
              <a:t>We start building our app</a:t>
            </a:r>
            <a:endParaRPr lang="en-US" dirty="0"/>
          </a:p>
        </p:txBody>
      </p:sp>
      <p:sp>
        <p:nvSpPr>
          <p:cNvPr id="8" name="Text Placeholder 5"/>
          <p:cNvSpPr txBox="1">
            <a:spLocks/>
          </p:cNvSpPr>
          <p:nvPr/>
        </p:nvSpPr>
        <p:spPr>
          <a:xfrm>
            <a:off x="628650" y="3302239"/>
            <a:ext cx="7899400" cy="537881"/>
          </a:xfrm>
          <a:prstGeom prst="rect">
            <a:avLst/>
          </a:prstGeom>
        </p:spPr>
        <p:txBody>
          <a:bodyPr vert="horz" lIns="0" tIns="0" rIns="0" bIns="0" rtlCol="0" anchor="ctr" anchorCtr="0">
            <a:noAutofit/>
          </a:bodyPr>
          <a:lstStyle>
            <a:lvl1pPr marL="0" indent="0" algn="l" defTabSz="457200" rtl="0" eaLnBrk="1" latinLnBrk="0" hangingPunct="1">
              <a:lnSpc>
                <a:spcPct val="100000"/>
              </a:lnSpc>
              <a:spcBef>
                <a:spcPts val="0"/>
              </a:spcBef>
              <a:buClr>
                <a:srgbClr val="0075BF"/>
              </a:buClr>
              <a:buSzPct val="85000"/>
              <a:buFont typeface="Arial"/>
              <a:buNone/>
              <a:defRPr sz="4800" i="1"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i="0" dirty="0" smtClean="0"/>
              <a:t>and let the schema evolve</a:t>
            </a:r>
            <a:endParaRPr lang="en-US" i="0" dirty="0"/>
          </a:p>
        </p:txBody>
      </p:sp>
    </p:spTree>
    <p:extLst>
      <p:ext uri="{BB962C8B-B14F-4D97-AF65-F5344CB8AC3E}">
        <p14:creationId xmlns:p14="http://schemas.microsoft.com/office/powerpoint/2010/main" val="16554956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smtClean="0"/>
              <a:t>MongoDB collections</a:t>
            </a:r>
            <a:endParaRPr lang="en-US" dirty="0"/>
          </a:p>
        </p:txBody>
      </p:sp>
      <p:sp>
        <p:nvSpPr>
          <p:cNvPr id="7" name="Text Placeholder 6"/>
          <p:cNvSpPr>
            <a:spLocks noGrp="1"/>
          </p:cNvSpPr>
          <p:nvPr>
            <p:ph type="body" sz="quarter" idx="11"/>
          </p:nvPr>
        </p:nvSpPr>
        <p:spPr/>
        <p:txBody>
          <a:bodyPr/>
          <a:lstStyle/>
          <a:p>
            <a:r>
              <a:rPr lang="en-US" dirty="0" smtClean="0"/>
              <a:t>Users</a:t>
            </a:r>
          </a:p>
          <a:p>
            <a:r>
              <a:rPr lang="en-US" dirty="0"/>
              <a:t>Books </a:t>
            </a:r>
            <a:endParaRPr lang="en-US" dirty="0" smtClean="0"/>
          </a:p>
          <a:p>
            <a:r>
              <a:rPr lang="en-US" dirty="0" smtClean="0"/>
              <a:t>Authors</a:t>
            </a:r>
            <a:endParaRPr lang="en-US" dirty="0"/>
          </a:p>
          <a:p>
            <a:r>
              <a:rPr lang="en-US" dirty="0"/>
              <a:t>Publishers</a:t>
            </a:r>
          </a:p>
          <a:p>
            <a:pPr marL="0" indent="0">
              <a:buNone/>
            </a:pPr>
            <a:endParaRPr lang="en-US" dirty="0" smtClean="0"/>
          </a:p>
        </p:txBody>
      </p:sp>
    </p:spTree>
    <p:extLst>
      <p:ext uri="{BB962C8B-B14F-4D97-AF65-F5344CB8AC3E}">
        <p14:creationId xmlns:p14="http://schemas.microsoft.com/office/powerpoint/2010/main" val="29193347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pic>
        <p:nvPicPr>
          <p:cNvPr id="8" name="Content Placeholder 4" descr="MongoDB shell.png"/>
          <p:cNvPicPr>
            <a:picLocks noGrp="1" noChangeAspect="1"/>
          </p:cNvPicPr>
          <p:nvPr>
            <p:ph sz="quarter" idx="11"/>
          </p:nvPr>
        </p:nvPicPr>
        <p:blipFill rotWithShape="1">
          <a:blip r:embed="rId2">
            <a:extLst>
              <a:ext uri="{28A0092B-C50C-407E-A947-70E740481C1C}">
                <a14:useLocalDpi xmlns:a14="http://schemas.microsoft.com/office/drawing/2010/main" val="0"/>
              </a:ext>
            </a:extLst>
          </a:blip>
          <a:srcRect l="4826" t="8467" r="45466" b="43173"/>
          <a:stretch/>
        </p:blipFill>
        <p:spPr>
          <a:xfrm>
            <a:off x="884720" y="900016"/>
            <a:ext cx="7286841" cy="3833491"/>
          </a:xfrm>
          <a:ln>
            <a:noFill/>
          </a:ln>
          <a:effectLst/>
        </p:spPr>
      </p:pic>
      <p:sp>
        <p:nvSpPr>
          <p:cNvPr id="4" name="Title 3"/>
          <p:cNvSpPr>
            <a:spLocks noGrp="1"/>
          </p:cNvSpPr>
          <p:nvPr>
            <p:ph type="title"/>
          </p:nvPr>
        </p:nvSpPr>
        <p:spPr/>
        <p:txBody>
          <a:bodyPr>
            <a:normAutofit fontScale="90000"/>
          </a:bodyPr>
          <a:lstStyle/>
          <a:p>
            <a:r>
              <a:rPr lang="en-US" dirty="0" smtClean="0"/>
              <a:t>No common language</a:t>
            </a:r>
            <a:br>
              <a:rPr lang="en-US" dirty="0" smtClean="0"/>
            </a:br>
            <a:r>
              <a:rPr lang="en-US" dirty="0" smtClean="0"/>
              <a:t>so using the shell</a:t>
            </a:r>
            <a:endParaRPr lang="en-US" dirty="0"/>
          </a:p>
        </p:txBody>
      </p:sp>
    </p:spTree>
    <p:extLst>
      <p:ext uri="{BB962C8B-B14F-4D97-AF65-F5344CB8AC3E}">
        <p14:creationId xmlns:p14="http://schemas.microsoft.com/office/powerpoint/2010/main" val="113363257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with MongoDB</a:t>
            </a:r>
            <a:endParaRPr lang="en-US" dirty="0"/>
          </a:p>
        </p:txBody>
      </p:sp>
    </p:spTree>
    <p:extLst>
      <p:ext uri="{BB962C8B-B14F-4D97-AF65-F5344CB8AC3E}">
        <p14:creationId xmlns:p14="http://schemas.microsoft.com/office/powerpoint/2010/main" val="18547420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dirty="0">
                <a:solidFill>
                  <a:srgbClr val="D0FF7E"/>
                </a:solidFill>
              </a:rPr>
              <a:t>u</a:t>
            </a:r>
            <a:r>
              <a:rPr lang="en-US" sz="2400" dirty="0" smtClean="0">
                <a:solidFill>
                  <a:srgbClr val="D0FF7E"/>
                </a:solidFill>
              </a:rPr>
              <a:t>ser</a:t>
            </a:r>
            <a:r>
              <a:rPr lang="en-US" sz="2400" dirty="0" smtClean="0">
                <a:solidFill>
                  <a:srgbClr val="A3A3A3"/>
                </a:solidFill>
              </a:rPr>
              <a:t> </a:t>
            </a:r>
            <a:r>
              <a:rPr lang="en-US" sz="2400" dirty="0" smtClean="0">
                <a:solidFill>
                  <a:srgbClr val="2A87BF"/>
                </a:solidFill>
              </a:rPr>
              <a:t>= </a:t>
            </a:r>
            <a:r>
              <a:rPr lang="en-US" sz="2400" dirty="0" smtClean="0"/>
              <a:t>{ </a:t>
            </a:r>
            <a:endParaRPr lang="en-US" sz="2400" dirty="0"/>
          </a:p>
          <a:p>
            <a:r>
              <a:rPr lang="en-US" sz="2400" dirty="0"/>
              <a:t>				</a:t>
            </a:r>
            <a:r>
              <a:rPr lang="en-US" sz="2400" dirty="0" smtClean="0"/>
              <a:t>username</a:t>
            </a:r>
            <a:r>
              <a:rPr lang="en-US" sz="2400" dirty="0"/>
              <a:t>:   </a:t>
            </a:r>
            <a:r>
              <a:rPr lang="fr-FR" sz="2400" dirty="0">
                <a:solidFill>
                  <a:srgbClr val="F7D58F"/>
                </a:solidFill>
              </a:rPr>
              <a:t>'</a:t>
            </a:r>
            <a:r>
              <a:rPr lang="en-US" sz="2400" dirty="0" err="1">
                <a:solidFill>
                  <a:srgbClr val="F7D58F"/>
                </a:solidFill>
              </a:rPr>
              <a:t>fred.jones</a:t>
            </a:r>
            <a:r>
              <a:rPr lang="fr-FR" sz="2400" dirty="0">
                <a:solidFill>
                  <a:srgbClr val="F7D58F"/>
                </a:solidFill>
              </a:rPr>
              <a:t>'</a:t>
            </a:r>
            <a:r>
              <a:rPr lang="en-US" sz="2400" dirty="0"/>
              <a:t>, </a:t>
            </a:r>
          </a:p>
          <a:p>
            <a:r>
              <a:rPr lang="en-US" sz="2400" dirty="0"/>
              <a:t>				</a:t>
            </a:r>
            <a:r>
              <a:rPr lang="en-US" sz="2400" dirty="0" err="1" smtClean="0">
                <a:solidFill>
                  <a:srgbClr val="EAEAEA"/>
                </a:solidFill>
              </a:rPr>
              <a:t>first_name</a:t>
            </a:r>
            <a:r>
              <a:rPr lang="en-US" sz="2400" dirty="0" smtClean="0"/>
              <a:t>: </a:t>
            </a:r>
            <a:r>
              <a:rPr lang="fr-FR" sz="2400" dirty="0">
                <a:solidFill>
                  <a:srgbClr val="F7D58F"/>
                </a:solidFill>
              </a:rPr>
              <a:t>'</a:t>
            </a:r>
            <a:r>
              <a:rPr lang="en-US" sz="2400" dirty="0" err="1">
                <a:solidFill>
                  <a:srgbClr val="F7D58F"/>
                </a:solidFill>
              </a:rPr>
              <a:t>fred</a:t>
            </a:r>
            <a:r>
              <a:rPr lang="fr-FR" sz="2400" dirty="0">
                <a:solidFill>
                  <a:srgbClr val="F7D58F"/>
                </a:solidFill>
              </a:rPr>
              <a:t>'</a:t>
            </a:r>
            <a:r>
              <a:rPr lang="en-US" sz="2400" dirty="0"/>
              <a:t>,</a:t>
            </a:r>
          </a:p>
          <a:p>
            <a:r>
              <a:rPr lang="en-US" sz="2400" dirty="0"/>
              <a:t>				</a:t>
            </a:r>
            <a:r>
              <a:rPr lang="en-US" sz="2400" dirty="0" err="1">
                <a:solidFill>
                  <a:srgbClr val="EAEAEA"/>
                </a:solidFill>
              </a:rPr>
              <a:t>last_name</a:t>
            </a:r>
            <a:r>
              <a:rPr lang="en-US" sz="2400" dirty="0"/>
              <a:t>:  </a:t>
            </a:r>
            <a:r>
              <a:rPr lang="fr-FR" sz="2400" dirty="0">
                <a:solidFill>
                  <a:srgbClr val="F7D58F"/>
                </a:solidFill>
              </a:rPr>
              <a:t>'</a:t>
            </a:r>
            <a:r>
              <a:rPr lang="en-US" sz="2400" dirty="0" smtClean="0">
                <a:solidFill>
                  <a:srgbClr val="F7D58F"/>
                </a:solidFill>
              </a:rPr>
              <a:t>jones</a:t>
            </a:r>
            <a:r>
              <a:rPr lang="fr-FR" sz="2400" dirty="0" smtClean="0">
                <a:solidFill>
                  <a:srgbClr val="F7D58F"/>
                </a:solidFill>
              </a:rPr>
              <a:t>’</a:t>
            </a:r>
            <a:endParaRPr lang="en-US" sz="2400" dirty="0"/>
          </a:p>
          <a:p>
            <a:r>
              <a:rPr lang="en-US" sz="2400" dirty="0" smtClean="0"/>
              <a:t>}</a:t>
            </a:r>
            <a:endParaRPr lang="en-US" sz="2400" dirty="0"/>
          </a:p>
        </p:txBody>
      </p:sp>
      <p:sp>
        <p:nvSpPr>
          <p:cNvPr id="3" name="Title 2"/>
          <p:cNvSpPr>
            <a:spLocks noGrp="1"/>
          </p:cNvSpPr>
          <p:nvPr>
            <p:ph type="title"/>
          </p:nvPr>
        </p:nvSpPr>
        <p:spPr/>
        <p:txBody>
          <a:bodyPr>
            <a:normAutofit fontScale="90000"/>
          </a:bodyPr>
          <a:lstStyle/>
          <a:p>
            <a:r>
              <a:rPr lang="en-US" dirty="0" smtClean="0"/>
              <a:t>Start with an object </a:t>
            </a:r>
            <a:br>
              <a:rPr lang="en-US" dirty="0" smtClean="0"/>
            </a:br>
            <a:r>
              <a:rPr lang="en-US" sz="2700" dirty="0" smtClean="0"/>
              <a:t>(or array, hash, </a:t>
            </a:r>
            <a:r>
              <a:rPr lang="en-US" sz="2700" dirty="0" err="1" smtClean="0"/>
              <a:t>dict</a:t>
            </a:r>
            <a:r>
              <a:rPr lang="en-US" sz="2700" dirty="0" smtClean="0"/>
              <a:t>, </a:t>
            </a:r>
            <a:r>
              <a:rPr lang="en-US" sz="2700" dirty="0" err="1" smtClean="0"/>
              <a:t>etc</a:t>
            </a:r>
            <a:r>
              <a:rPr lang="en-US" sz="2700" dirty="0" smtClean="0"/>
              <a:t>)</a:t>
            </a:r>
            <a:endParaRPr lang="en-US" sz="2700"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722833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sz="2400" dirty="0"/>
          </a:p>
          <a:p>
            <a:r>
              <a:rPr lang="en-US" sz="2400" dirty="0" smtClean="0"/>
              <a:t>&gt; </a:t>
            </a:r>
            <a:r>
              <a:rPr lang="en-US" sz="2400" dirty="0" err="1">
                <a:solidFill>
                  <a:srgbClr val="5CA930"/>
                </a:solidFill>
              </a:rPr>
              <a:t>db.users.insert</a:t>
            </a:r>
            <a:r>
              <a:rPr lang="en-US" sz="2400" dirty="0" smtClean="0"/>
              <a:t>(</a:t>
            </a:r>
            <a:r>
              <a:rPr lang="en-US" sz="2400" dirty="0" smtClean="0">
                <a:solidFill>
                  <a:srgbClr val="D0FF7E"/>
                </a:solidFill>
              </a:rPr>
              <a:t>user</a:t>
            </a:r>
            <a:r>
              <a:rPr lang="en-US" sz="2400" dirty="0" smtClean="0"/>
              <a:t>)</a:t>
            </a:r>
            <a:endParaRPr lang="en-US" sz="2400" dirty="0"/>
          </a:p>
        </p:txBody>
      </p:sp>
      <p:sp>
        <p:nvSpPr>
          <p:cNvPr id="3" name="Title 2"/>
          <p:cNvSpPr>
            <a:spLocks noGrp="1"/>
          </p:cNvSpPr>
          <p:nvPr>
            <p:ph type="title"/>
          </p:nvPr>
        </p:nvSpPr>
        <p:spPr/>
        <p:txBody>
          <a:bodyPr>
            <a:normAutofit/>
          </a:bodyPr>
          <a:lstStyle/>
          <a:p>
            <a:r>
              <a:rPr lang="en-US" dirty="0" smtClean="0"/>
              <a:t>Insert the record</a:t>
            </a:r>
            <a:endParaRPr lang="en-US" sz="2700" dirty="0"/>
          </a:p>
        </p:txBody>
      </p:sp>
      <p:sp>
        <p:nvSpPr>
          <p:cNvPr id="5" name="Text Placeholder 4"/>
          <p:cNvSpPr>
            <a:spLocks noGrp="1"/>
          </p:cNvSpPr>
          <p:nvPr>
            <p:ph type="body" sz="quarter" idx="10"/>
          </p:nvPr>
        </p:nvSpPr>
        <p:spPr/>
        <p:txBody>
          <a:bodyPr/>
          <a:lstStyle/>
          <a:p>
            <a:endParaRPr lang="en-US"/>
          </a:p>
        </p:txBody>
      </p:sp>
      <p:sp>
        <p:nvSpPr>
          <p:cNvPr id="6" name="TextBox 5"/>
          <p:cNvSpPr txBox="1"/>
          <p:nvPr/>
        </p:nvSpPr>
        <p:spPr>
          <a:xfrm>
            <a:off x="3327408" y="5202661"/>
            <a:ext cx="5512974" cy="584776"/>
          </a:xfrm>
          <a:prstGeom prst="rect">
            <a:avLst/>
          </a:prstGeom>
          <a:noFill/>
        </p:spPr>
        <p:txBody>
          <a:bodyPr wrap="square" rtlCol="0">
            <a:spAutoFit/>
          </a:bodyPr>
          <a:lstStyle/>
          <a:p>
            <a:r>
              <a:rPr lang="en-US" sz="3200" dirty="0" smtClean="0">
                <a:solidFill>
                  <a:schemeClr val="bg2"/>
                </a:solidFill>
              </a:rPr>
              <a:t>No collection creation needed</a:t>
            </a:r>
            <a:endParaRPr lang="en-US" sz="3200" dirty="0">
              <a:solidFill>
                <a:schemeClr val="bg2"/>
              </a:solidFill>
            </a:endParaRPr>
          </a:p>
        </p:txBody>
      </p:sp>
    </p:spTree>
    <p:extLst>
      <p:ext uri="{BB962C8B-B14F-4D97-AF65-F5344CB8AC3E}">
        <p14:creationId xmlns:p14="http://schemas.microsoft.com/office/powerpoint/2010/main" val="24052650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a:solidFill>
                  <a:srgbClr val="EAEAEA"/>
                </a:solidFill>
              </a:rPr>
              <a:t>&gt; </a:t>
            </a:r>
            <a:r>
              <a:rPr lang="en-US" sz="2000" dirty="0" err="1">
                <a:solidFill>
                  <a:srgbClr val="5CA930"/>
                </a:solidFill>
              </a:rPr>
              <a:t>db.users.findOne</a:t>
            </a:r>
            <a:r>
              <a:rPr lang="en-US" sz="2000" dirty="0">
                <a:solidFill>
                  <a:srgbClr val="EAEAEA"/>
                </a:solidFill>
              </a:rPr>
              <a:t>()</a:t>
            </a:r>
          </a:p>
          <a:p>
            <a:r>
              <a:rPr lang="en-US" sz="2000" dirty="0"/>
              <a:t>{</a:t>
            </a:r>
          </a:p>
          <a:p>
            <a:r>
              <a:rPr lang="en-US" sz="2000" dirty="0"/>
              <a:t>	</a:t>
            </a:r>
            <a:r>
              <a:rPr lang="en-US" sz="2000" dirty="0">
                <a:solidFill>
                  <a:srgbClr val="F7D58F"/>
                </a:solidFill>
              </a:rPr>
              <a:t>"_id"</a:t>
            </a:r>
            <a:r>
              <a:rPr lang="en-US" sz="2000" dirty="0">
                <a:solidFill>
                  <a:srgbClr val="E88C07"/>
                </a:solidFill>
              </a:rPr>
              <a:t> </a:t>
            </a:r>
            <a:r>
              <a:rPr lang="en-US" sz="2000" dirty="0"/>
              <a:t>: </a:t>
            </a:r>
            <a:r>
              <a:rPr lang="en-US" sz="2000" dirty="0" err="1"/>
              <a:t>ObjectId</a:t>
            </a:r>
            <a:r>
              <a:rPr lang="en-US" sz="2000" dirty="0"/>
              <a:t>(</a:t>
            </a:r>
            <a:r>
              <a:rPr lang="en-US" sz="2000" dirty="0">
                <a:solidFill>
                  <a:srgbClr val="E88C07"/>
                </a:solidFill>
              </a:rPr>
              <a:t>"50804d0bd94ccab2da652599"</a:t>
            </a:r>
            <a:r>
              <a:rPr lang="en-US" sz="2000" dirty="0"/>
              <a:t>),</a:t>
            </a:r>
          </a:p>
          <a:p>
            <a:r>
              <a:rPr lang="en-US" sz="2000" dirty="0"/>
              <a:t>	</a:t>
            </a:r>
            <a:r>
              <a:rPr lang="en-US" sz="2000" dirty="0">
                <a:solidFill>
                  <a:srgbClr val="F7D58F"/>
                </a:solidFill>
              </a:rPr>
              <a:t>"username" </a:t>
            </a:r>
            <a:r>
              <a:rPr lang="en-US" sz="2000" dirty="0"/>
              <a:t>: </a:t>
            </a:r>
            <a:r>
              <a:rPr lang="en-US" sz="2000" dirty="0">
                <a:solidFill>
                  <a:srgbClr val="F7D58F"/>
                </a:solidFill>
              </a:rPr>
              <a:t>"</a:t>
            </a:r>
            <a:r>
              <a:rPr lang="en-US" sz="2000" dirty="0" err="1">
                <a:solidFill>
                  <a:srgbClr val="F7D58F"/>
                </a:solidFill>
              </a:rPr>
              <a:t>fred.jones</a:t>
            </a:r>
            <a:r>
              <a:rPr lang="en-US" sz="2000" dirty="0">
                <a:solidFill>
                  <a:srgbClr val="F7D58F"/>
                </a:solidFill>
              </a:rPr>
              <a:t>"</a:t>
            </a:r>
            <a:r>
              <a:rPr lang="en-US" sz="2000" dirty="0"/>
              <a:t>,</a:t>
            </a:r>
          </a:p>
          <a:p>
            <a:r>
              <a:rPr lang="en-US" sz="2000" dirty="0"/>
              <a:t>	</a:t>
            </a:r>
            <a:r>
              <a:rPr lang="en-US" sz="2000" dirty="0">
                <a:solidFill>
                  <a:srgbClr val="F7D58F"/>
                </a:solidFill>
              </a:rPr>
              <a:t>"</a:t>
            </a:r>
            <a:r>
              <a:rPr lang="en-US" sz="2000" dirty="0" err="1">
                <a:solidFill>
                  <a:srgbClr val="F7D58F"/>
                </a:solidFill>
              </a:rPr>
              <a:t>first_name</a:t>
            </a:r>
            <a:r>
              <a:rPr lang="en-US" sz="2000" dirty="0">
                <a:solidFill>
                  <a:srgbClr val="F7D58F"/>
                </a:solidFill>
              </a:rPr>
              <a:t>"</a:t>
            </a:r>
            <a:r>
              <a:rPr lang="en-US" sz="2000" dirty="0"/>
              <a:t> : </a:t>
            </a:r>
            <a:r>
              <a:rPr lang="en-US" sz="2000" dirty="0">
                <a:solidFill>
                  <a:srgbClr val="F7D58F"/>
                </a:solidFill>
              </a:rPr>
              <a:t>"</a:t>
            </a:r>
            <a:r>
              <a:rPr lang="en-US" sz="2000" dirty="0" err="1">
                <a:solidFill>
                  <a:srgbClr val="F7D58F"/>
                </a:solidFill>
              </a:rPr>
              <a:t>fred</a:t>
            </a:r>
            <a:r>
              <a:rPr lang="en-US" sz="2000" dirty="0">
                <a:solidFill>
                  <a:srgbClr val="F7D58F"/>
                </a:solidFill>
              </a:rPr>
              <a:t>"</a:t>
            </a:r>
            <a:r>
              <a:rPr lang="en-US" sz="2000" dirty="0"/>
              <a:t>,</a:t>
            </a:r>
          </a:p>
          <a:p>
            <a:r>
              <a:rPr lang="en-US" sz="2000" dirty="0"/>
              <a:t>	</a:t>
            </a:r>
            <a:r>
              <a:rPr lang="en-US" sz="2000" dirty="0">
                <a:solidFill>
                  <a:srgbClr val="F7D58F"/>
                </a:solidFill>
              </a:rPr>
              <a:t>"</a:t>
            </a:r>
            <a:r>
              <a:rPr lang="en-US" sz="2000" dirty="0" err="1">
                <a:solidFill>
                  <a:srgbClr val="F7D58F"/>
                </a:solidFill>
              </a:rPr>
              <a:t>last_name</a:t>
            </a:r>
            <a:r>
              <a:rPr lang="en-US" sz="2000" dirty="0">
                <a:solidFill>
                  <a:srgbClr val="F7D58F"/>
                </a:solidFill>
              </a:rPr>
              <a:t>"</a:t>
            </a:r>
            <a:r>
              <a:rPr lang="en-US" sz="2000" dirty="0"/>
              <a:t> : </a:t>
            </a:r>
            <a:r>
              <a:rPr lang="en-US" sz="2000" dirty="0">
                <a:solidFill>
                  <a:srgbClr val="F7D58F"/>
                </a:solidFill>
              </a:rPr>
              <a:t>"jones"</a:t>
            </a:r>
          </a:p>
          <a:p>
            <a:r>
              <a:rPr lang="en-US" sz="2000" dirty="0"/>
              <a:t>}</a:t>
            </a:r>
          </a:p>
        </p:txBody>
      </p:sp>
      <p:sp>
        <p:nvSpPr>
          <p:cNvPr id="3" name="Title 2"/>
          <p:cNvSpPr>
            <a:spLocks noGrp="1"/>
          </p:cNvSpPr>
          <p:nvPr>
            <p:ph type="title"/>
          </p:nvPr>
        </p:nvSpPr>
        <p:spPr/>
        <p:txBody>
          <a:bodyPr/>
          <a:lstStyle/>
          <a:p>
            <a:r>
              <a:rPr lang="en-US" dirty="0" smtClean="0"/>
              <a:t>Querying for the user</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669964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 _id</a:t>
            </a:r>
            <a:endParaRPr lang="en-US" dirty="0"/>
          </a:p>
        </p:txBody>
      </p:sp>
      <p:sp>
        <p:nvSpPr>
          <p:cNvPr id="6" name="Text Placeholder 5"/>
          <p:cNvSpPr>
            <a:spLocks noGrp="1"/>
          </p:cNvSpPr>
          <p:nvPr>
            <p:ph type="body" sz="quarter" idx="11"/>
          </p:nvPr>
        </p:nvSpPr>
        <p:spPr/>
        <p:txBody>
          <a:bodyPr/>
          <a:lstStyle/>
          <a:p>
            <a:r>
              <a:rPr lang="en-US" dirty="0" smtClean="0"/>
              <a:t>_id is the primary key in MongoDB</a:t>
            </a:r>
          </a:p>
          <a:p>
            <a:r>
              <a:rPr lang="en-US" dirty="0" smtClean="0"/>
              <a:t>Automatically indexed</a:t>
            </a:r>
          </a:p>
          <a:p>
            <a:r>
              <a:rPr lang="en-US" dirty="0" smtClean="0"/>
              <a:t>Automatically created as an </a:t>
            </a:r>
            <a:r>
              <a:rPr lang="en-US" dirty="0" err="1"/>
              <a:t>O</a:t>
            </a:r>
            <a:r>
              <a:rPr lang="en-US" dirty="0" err="1" smtClean="0"/>
              <a:t>bjectId</a:t>
            </a:r>
            <a:r>
              <a:rPr lang="en-US" dirty="0" smtClean="0"/>
              <a:t> if not provided</a:t>
            </a:r>
          </a:p>
          <a:p>
            <a:r>
              <a:rPr lang="en-US" dirty="0" smtClean="0"/>
              <a:t>Any unique immutable value could be used</a:t>
            </a:r>
          </a:p>
        </p:txBody>
      </p:sp>
    </p:spTree>
    <p:extLst>
      <p:ext uri="{BB962C8B-B14F-4D97-AF65-F5344CB8AC3E}">
        <p14:creationId xmlns:p14="http://schemas.microsoft.com/office/powerpoint/2010/main" val="30782836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MongoDB</a:t>
            </a:r>
            <a:endParaRPr lang="en-US" dirty="0"/>
          </a:p>
        </p:txBody>
      </p:sp>
    </p:spTree>
    <p:extLst>
      <p:ext uri="{BB962C8B-B14F-4D97-AF65-F5344CB8AC3E}">
        <p14:creationId xmlns:p14="http://schemas.microsoft.com/office/powerpoint/2010/main" val="1854742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err="1" smtClean="0"/>
              <a:t>ObjectId</a:t>
            </a:r>
            <a:endParaRPr lang="en-US" dirty="0"/>
          </a:p>
        </p:txBody>
      </p:sp>
      <p:sp>
        <p:nvSpPr>
          <p:cNvPr id="6" name="Text Placeholder 5"/>
          <p:cNvSpPr>
            <a:spLocks noGrp="1"/>
          </p:cNvSpPr>
          <p:nvPr>
            <p:ph type="body" sz="quarter" idx="11"/>
          </p:nvPr>
        </p:nvSpPr>
        <p:spPr/>
        <p:txBody>
          <a:bodyPr/>
          <a:lstStyle/>
          <a:p>
            <a:r>
              <a:rPr lang="en-US" dirty="0" err="1" smtClean="0"/>
              <a:t>ObjectId</a:t>
            </a:r>
            <a:r>
              <a:rPr lang="en-US" dirty="0" smtClean="0"/>
              <a:t> is a special 12 byte value</a:t>
            </a:r>
          </a:p>
          <a:p>
            <a:r>
              <a:rPr lang="en-US" dirty="0" smtClean="0"/>
              <a:t>Guaranteed to be unique across your cluster</a:t>
            </a:r>
          </a:p>
          <a:p>
            <a:r>
              <a:rPr lang="en-US" dirty="0" err="1" smtClean="0"/>
              <a:t>ObjectId</a:t>
            </a:r>
            <a:r>
              <a:rPr lang="en-US" dirty="0"/>
              <a:t>(</a:t>
            </a:r>
            <a:r>
              <a:rPr lang="en-US" dirty="0" smtClean="0">
                <a:latin typeface="Source Code Pro"/>
                <a:cs typeface="Source Code Pro"/>
              </a:rPr>
              <a:t>"</a:t>
            </a:r>
            <a:r>
              <a:rPr lang="en-US" dirty="0">
                <a:latin typeface="Source Code Pro"/>
                <a:cs typeface="Source Code Pro"/>
              </a:rPr>
              <a:t>50804d0bd94ccab2da652599</a:t>
            </a:r>
            <a:r>
              <a:rPr lang="en-US" dirty="0" smtClean="0">
                <a:latin typeface="Source Code Pro"/>
                <a:cs typeface="Source Code Pro"/>
              </a:rPr>
              <a:t>"</a:t>
            </a:r>
            <a:r>
              <a:rPr lang="en-US" dirty="0" smtClean="0"/>
              <a:t>)</a:t>
            </a:r>
            <a:br>
              <a:rPr lang="en-US" dirty="0" smtClean="0"/>
            </a:br>
            <a:r>
              <a:rPr lang="en-US" dirty="0" smtClean="0"/>
              <a:t>                </a:t>
            </a:r>
            <a:r>
              <a:rPr lang="en-US" dirty="0" smtClean="0">
                <a:latin typeface="Source Code Pro"/>
                <a:cs typeface="Source Code Pro"/>
              </a:rPr>
              <a:t>|-------------|</a:t>
            </a:r>
            <a:r>
              <a:rPr lang="en-US" dirty="0">
                <a:latin typeface="Source Code Pro"/>
                <a:cs typeface="Source Code Pro"/>
              </a:rPr>
              <a:t>|</a:t>
            </a:r>
            <a:r>
              <a:rPr lang="en-US" dirty="0" smtClean="0">
                <a:latin typeface="Source Code Pro"/>
                <a:cs typeface="Source Code Pro"/>
              </a:rPr>
              <a:t>---------||-----|</a:t>
            </a:r>
            <a:r>
              <a:rPr lang="en-US" dirty="0">
                <a:latin typeface="Source Code Pro"/>
                <a:cs typeface="Source Code Pro"/>
              </a:rPr>
              <a:t>|</a:t>
            </a:r>
            <a:r>
              <a:rPr lang="en-US" dirty="0" smtClean="0">
                <a:latin typeface="Source Code Pro"/>
                <a:cs typeface="Source Code Pro"/>
              </a:rPr>
              <a:t>----------|</a:t>
            </a:r>
            <a:r>
              <a:rPr lang="en-US" dirty="0">
                <a:latin typeface="Source Code Pro"/>
                <a:cs typeface="Source Code Pro"/>
              </a:rPr>
              <a:t/>
            </a:r>
            <a:br>
              <a:rPr lang="en-US" dirty="0">
                <a:latin typeface="Source Code Pro"/>
                <a:cs typeface="Source Code Pro"/>
              </a:rPr>
            </a:br>
            <a:r>
              <a:rPr lang="en-US" dirty="0" smtClean="0"/>
              <a:t>       			</a:t>
            </a:r>
            <a:r>
              <a:rPr lang="en-US" dirty="0"/>
              <a:t> </a:t>
            </a:r>
            <a:r>
              <a:rPr lang="en-US" dirty="0" smtClean="0"/>
              <a:t>     </a:t>
            </a:r>
            <a:r>
              <a:rPr lang="fi-FI" dirty="0" err="1" smtClean="0"/>
              <a:t>ts</a:t>
            </a:r>
            <a:r>
              <a:rPr lang="fi-FI" dirty="0" smtClean="0"/>
              <a:t>           </a:t>
            </a:r>
            <a:r>
              <a:rPr lang="fi-FI" dirty="0" err="1" smtClean="0"/>
              <a:t>mac</a:t>
            </a:r>
            <a:r>
              <a:rPr lang="fi-FI" dirty="0" smtClean="0"/>
              <a:t>     </a:t>
            </a:r>
            <a:r>
              <a:rPr lang="fi-FI" dirty="0" err="1" smtClean="0"/>
              <a:t>pid</a:t>
            </a:r>
            <a:r>
              <a:rPr lang="fi-FI" dirty="0" smtClean="0"/>
              <a:t>      </a:t>
            </a:r>
            <a:r>
              <a:rPr lang="fi-FI" dirty="0" err="1" smtClean="0"/>
              <a:t>inc</a:t>
            </a:r>
            <a:endParaRPr lang="fi-FI" dirty="0" smtClean="0"/>
          </a:p>
          <a:p>
            <a:endParaRPr lang="fi-FI" dirty="0" smtClean="0"/>
          </a:p>
          <a:p>
            <a:endParaRPr lang="en-US" dirty="0"/>
          </a:p>
          <a:p>
            <a:endParaRPr lang="en-US" dirty="0"/>
          </a:p>
        </p:txBody>
      </p:sp>
    </p:spTree>
    <p:extLst>
      <p:ext uri="{BB962C8B-B14F-4D97-AF65-F5344CB8AC3E}">
        <p14:creationId xmlns:p14="http://schemas.microsoft.com/office/powerpoint/2010/main" val="13772939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&gt; </a:t>
            </a:r>
            <a:r>
              <a:rPr lang="en-US" dirty="0" err="1" smtClean="0">
                <a:solidFill>
                  <a:srgbClr val="5CA930"/>
                </a:solidFill>
              </a:rPr>
              <a:t>db.author.insert</a:t>
            </a:r>
            <a:r>
              <a:rPr lang="en-US" dirty="0" smtClean="0"/>
              <a:t>({ </a:t>
            </a:r>
          </a:p>
          <a:p>
            <a:r>
              <a:rPr lang="en-US" dirty="0" smtClean="0"/>
              <a:t>					</a:t>
            </a:r>
            <a:r>
              <a:rPr lang="en-US" dirty="0" err="1" smtClean="0"/>
              <a:t>first_name</a:t>
            </a:r>
            <a:r>
              <a:rPr lang="en-US" dirty="0" smtClean="0"/>
              <a:t>: </a:t>
            </a:r>
            <a:r>
              <a:rPr lang="fr-FR" dirty="0" smtClean="0">
                <a:solidFill>
                  <a:srgbClr val="F7D58F"/>
                </a:solidFill>
              </a:rPr>
              <a:t>'</a:t>
            </a:r>
            <a:r>
              <a:rPr lang="en-US" dirty="0" err="1" smtClean="0">
                <a:solidFill>
                  <a:srgbClr val="F7D58F"/>
                </a:solidFill>
              </a:rPr>
              <a:t>j.r.r</a:t>
            </a:r>
            <a:r>
              <a:rPr lang="en-US" dirty="0" smtClean="0">
                <a:solidFill>
                  <a:srgbClr val="F7D58F"/>
                </a:solidFill>
              </a:rPr>
              <a:t>.</a:t>
            </a:r>
            <a:r>
              <a:rPr lang="fr-FR" dirty="0" smtClean="0">
                <a:solidFill>
                  <a:srgbClr val="F7D58F"/>
                </a:solidFill>
              </a:rPr>
              <a:t>'</a:t>
            </a:r>
            <a:r>
              <a:rPr lang="en-US" dirty="0" smtClean="0"/>
              <a:t>,</a:t>
            </a:r>
          </a:p>
          <a:p>
            <a:r>
              <a:rPr lang="en-US" dirty="0"/>
              <a:t>					</a:t>
            </a:r>
            <a:r>
              <a:rPr lang="en-US" dirty="0" err="1" smtClean="0">
                <a:solidFill>
                  <a:srgbClr val="EAEAEA"/>
                </a:solidFill>
              </a:rPr>
              <a:t>last_name</a:t>
            </a:r>
            <a:r>
              <a:rPr lang="en-US" dirty="0"/>
              <a:t>: </a:t>
            </a:r>
            <a:r>
              <a:rPr lang="en-US" dirty="0" smtClean="0"/>
              <a:t> </a:t>
            </a:r>
            <a:r>
              <a:rPr lang="fr-FR" dirty="0" smtClean="0">
                <a:solidFill>
                  <a:srgbClr val="F7D58F"/>
                </a:solidFill>
              </a:rPr>
              <a:t>'</a:t>
            </a:r>
            <a:r>
              <a:rPr lang="en-US" dirty="0" err="1" smtClean="0">
                <a:solidFill>
                  <a:srgbClr val="F7D58F"/>
                </a:solidFill>
              </a:rPr>
              <a:t>tolkien</a:t>
            </a:r>
            <a:r>
              <a:rPr lang="fr-FR" dirty="0" smtClean="0">
                <a:solidFill>
                  <a:srgbClr val="F7D58F"/>
                </a:solidFill>
              </a:rPr>
              <a:t>'</a:t>
            </a:r>
            <a:r>
              <a:rPr lang="en-US" dirty="0" smtClean="0"/>
              <a:t>,</a:t>
            </a:r>
          </a:p>
          <a:p>
            <a:pPr>
              <a:lnSpc>
                <a:spcPct val="80000"/>
              </a:lnSpc>
            </a:pPr>
            <a:r>
              <a:rPr lang="en-US" dirty="0"/>
              <a:t> </a:t>
            </a:r>
            <a:r>
              <a:rPr lang="en-US" dirty="0" smtClean="0"/>
              <a:t>        	</a:t>
            </a:r>
            <a:r>
              <a:rPr lang="en-US" dirty="0" smtClean="0">
                <a:solidFill>
                  <a:srgbClr val="EAEAEA"/>
                </a:solidFill>
              </a:rPr>
              <a:t>bio</a:t>
            </a:r>
            <a:r>
              <a:rPr lang="en-US" dirty="0" smtClean="0"/>
              <a:t>: </a:t>
            </a:r>
            <a:r>
              <a:rPr lang="fr-FR" dirty="0" smtClean="0">
                <a:solidFill>
                  <a:srgbClr val="F7D58F"/>
                </a:solidFill>
              </a:rPr>
              <a:t>'</a:t>
            </a:r>
            <a:r>
              <a:rPr lang="en-US" dirty="0" smtClean="0">
                <a:solidFill>
                  <a:srgbClr val="F7D58F"/>
                </a:solidFill>
              </a:rPr>
              <a:t>J.R.R</a:t>
            </a:r>
            <a:r>
              <a:rPr lang="en-US" dirty="0">
                <a:solidFill>
                  <a:srgbClr val="F7D58F"/>
                </a:solidFill>
              </a:rPr>
              <a:t>. Tolkien (1892.1973), beloved throughout the world as the creator of The Hobbit and The Lord of the Rings, was a professor of Anglo-Saxon at Oxford, a fellow of Pembroke College, and a fellow of Merton College until his retirement in 1959. His chief interest was the linguistic aspects of the early English written tradition, but even as he studied these classics he was creating a set of his own</a:t>
            </a:r>
            <a:r>
              <a:rPr lang="en-US" dirty="0" smtClean="0">
                <a:solidFill>
                  <a:srgbClr val="F7D58F"/>
                </a:solidFill>
              </a:rPr>
              <a:t>.</a:t>
            </a:r>
            <a:r>
              <a:rPr lang="fr-FR" dirty="0" smtClean="0">
                <a:solidFill>
                  <a:srgbClr val="F7D58F"/>
                </a:solidFill>
              </a:rPr>
              <a:t>'</a:t>
            </a:r>
            <a:endParaRPr lang="en-US" dirty="0">
              <a:solidFill>
                <a:srgbClr val="F7D58F"/>
              </a:solidFill>
            </a:endParaRPr>
          </a:p>
          <a:p>
            <a:r>
              <a:rPr lang="en-US" dirty="0" smtClean="0"/>
              <a:t>})</a:t>
            </a:r>
            <a:endParaRPr lang="en-US" dirty="0"/>
          </a:p>
        </p:txBody>
      </p:sp>
      <p:sp>
        <p:nvSpPr>
          <p:cNvPr id="3" name="Title 2"/>
          <p:cNvSpPr>
            <a:spLocks noGrp="1"/>
          </p:cNvSpPr>
          <p:nvPr>
            <p:ph type="title"/>
          </p:nvPr>
        </p:nvSpPr>
        <p:spPr/>
        <p:txBody>
          <a:bodyPr/>
          <a:lstStyle/>
          <a:p>
            <a:r>
              <a:rPr lang="en-US" dirty="0" smtClean="0"/>
              <a:t>Creating an author</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427787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&gt; </a:t>
            </a:r>
            <a:r>
              <a:rPr lang="en-US" dirty="0" err="1">
                <a:solidFill>
                  <a:srgbClr val="5CA930"/>
                </a:solidFill>
              </a:rPr>
              <a:t>db.author.findOne</a:t>
            </a:r>
            <a:r>
              <a:rPr lang="en-US" dirty="0" smtClean="0"/>
              <a:t>( { </a:t>
            </a:r>
            <a:r>
              <a:rPr lang="en-US" dirty="0" err="1" smtClean="0"/>
              <a:t>last_name</a:t>
            </a:r>
            <a:r>
              <a:rPr lang="en-US" dirty="0" smtClean="0"/>
              <a:t> : </a:t>
            </a:r>
            <a:r>
              <a:rPr lang="en-US" dirty="0" smtClean="0">
                <a:solidFill>
                  <a:srgbClr val="F7D58F"/>
                </a:solidFill>
              </a:rPr>
              <a:t>'</a:t>
            </a:r>
            <a:r>
              <a:rPr lang="en-US" dirty="0" err="1" smtClean="0">
                <a:solidFill>
                  <a:srgbClr val="F7D58F"/>
                </a:solidFill>
              </a:rPr>
              <a:t>tolkien</a:t>
            </a:r>
            <a:r>
              <a:rPr lang="en-US" dirty="0" smtClean="0">
                <a:solidFill>
                  <a:srgbClr val="F7D58F"/>
                </a:solidFill>
              </a:rPr>
              <a:t>'</a:t>
            </a:r>
            <a:r>
              <a:rPr lang="en-US" dirty="0" smtClean="0"/>
              <a:t> } )</a:t>
            </a:r>
            <a:endParaRPr lang="en-US" dirty="0"/>
          </a:p>
          <a:p>
            <a:r>
              <a:rPr lang="en-US" dirty="0"/>
              <a:t>{</a:t>
            </a:r>
          </a:p>
          <a:p>
            <a:r>
              <a:rPr lang="en-US" dirty="0"/>
              <a:t>	</a:t>
            </a:r>
            <a:r>
              <a:rPr lang="en-US" b="0" dirty="0">
                <a:solidFill>
                  <a:srgbClr val="F7D58F"/>
                </a:solidFill>
              </a:rPr>
              <a:t>"_id"</a:t>
            </a:r>
            <a:r>
              <a:rPr lang="en-US" b="0" dirty="0"/>
              <a:t> : </a:t>
            </a:r>
            <a:r>
              <a:rPr lang="en-US" b="0" dirty="0" err="1"/>
              <a:t>ObjectId</a:t>
            </a:r>
            <a:r>
              <a:rPr lang="en-US" b="0" dirty="0"/>
              <a:t>(</a:t>
            </a:r>
            <a:r>
              <a:rPr lang="en-US" b="0" dirty="0">
                <a:solidFill>
                  <a:srgbClr val="E88C07"/>
                </a:solidFill>
              </a:rPr>
              <a:t>"507ffbb1d94ccab2da652597"</a:t>
            </a:r>
            <a:r>
              <a:rPr lang="en-US" b="0" dirty="0"/>
              <a:t>),</a:t>
            </a:r>
          </a:p>
          <a:p>
            <a:r>
              <a:rPr lang="en-US" dirty="0"/>
              <a:t>	</a:t>
            </a:r>
            <a:r>
              <a:rPr lang="en-US" dirty="0">
                <a:solidFill>
                  <a:srgbClr val="F7D58F"/>
                </a:solidFill>
              </a:rPr>
              <a:t>"</a:t>
            </a:r>
            <a:r>
              <a:rPr lang="en-US" dirty="0" err="1">
                <a:solidFill>
                  <a:srgbClr val="F7D58F"/>
                </a:solidFill>
              </a:rPr>
              <a:t>first_name</a:t>
            </a:r>
            <a:r>
              <a:rPr lang="en-US" dirty="0">
                <a:solidFill>
                  <a:srgbClr val="F7D58F"/>
                </a:solidFill>
              </a:rPr>
              <a:t>"</a:t>
            </a:r>
            <a:r>
              <a:rPr lang="en-US" dirty="0">
                <a:solidFill>
                  <a:schemeClr val="bg2"/>
                </a:solidFill>
              </a:rPr>
              <a:t> : </a:t>
            </a:r>
            <a:r>
              <a:rPr lang="en-US" dirty="0">
                <a:solidFill>
                  <a:srgbClr val="F7D58F"/>
                </a:solidFill>
              </a:rPr>
              <a:t>"</a:t>
            </a:r>
            <a:r>
              <a:rPr lang="en-US" dirty="0" err="1">
                <a:solidFill>
                  <a:srgbClr val="F7D58F"/>
                </a:solidFill>
              </a:rPr>
              <a:t>j.r.r</a:t>
            </a:r>
            <a:r>
              <a:rPr lang="en-US" dirty="0">
                <a:solidFill>
                  <a:srgbClr val="F7D58F"/>
                </a:solidFill>
              </a:rPr>
              <a:t>."</a:t>
            </a:r>
            <a:r>
              <a:rPr lang="en-US" dirty="0">
                <a:solidFill>
                  <a:schemeClr val="bg2"/>
                </a:solidFill>
              </a:rPr>
              <a:t>,</a:t>
            </a:r>
          </a:p>
          <a:p>
            <a:r>
              <a:rPr lang="en-US" dirty="0">
                <a:solidFill>
                  <a:schemeClr val="bg2"/>
                </a:solidFill>
              </a:rPr>
              <a:t>	</a:t>
            </a:r>
            <a:r>
              <a:rPr lang="en-US" dirty="0">
                <a:solidFill>
                  <a:srgbClr val="F7D58F"/>
                </a:solidFill>
              </a:rPr>
              <a:t>"</a:t>
            </a:r>
            <a:r>
              <a:rPr lang="en-US" dirty="0" err="1">
                <a:solidFill>
                  <a:srgbClr val="F7D58F"/>
                </a:solidFill>
              </a:rPr>
              <a:t>last_name</a:t>
            </a:r>
            <a:r>
              <a:rPr lang="en-US" dirty="0">
                <a:solidFill>
                  <a:srgbClr val="F7D58F"/>
                </a:solidFill>
              </a:rPr>
              <a:t>"</a:t>
            </a:r>
            <a:r>
              <a:rPr lang="en-US" dirty="0">
                <a:solidFill>
                  <a:schemeClr val="bg2"/>
                </a:solidFill>
              </a:rPr>
              <a:t> : </a:t>
            </a:r>
            <a:r>
              <a:rPr lang="en-US" dirty="0">
                <a:solidFill>
                  <a:srgbClr val="F7D58F"/>
                </a:solidFill>
              </a:rPr>
              <a:t>"</a:t>
            </a:r>
            <a:r>
              <a:rPr lang="en-US" dirty="0" err="1">
                <a:solidFill>
                  <a:srgbClr val="F7D58F"/>
                </a:solidFill>
              </a:rPr>
              <a:t>tolkien</a:t>
            </a:r>
            <a:r>
              <a:rPr lang="en-US" dirty="0">
                <a:solidFill>
                  <a:srgbClr val="F7D58F"/>
                </a:solidFill>
              </a:rPr>
              <a:t>"</a:t>
            </a:r>
            <a:r>
              <a:rPr lang="en-US" dirty="0">
                <a:solidFill>
                  <a:schemeClr val="bg2"/>
                </a:solidFill>
              </a:rPr>
              <a:t>,</a:t>
            </a:r>
          </a:p>
          <a:p>
            <a:pPr>
              <a:lnSpc>
                <a:spcPct val="80000"/>
              </a:lnSpc>
            </a:pPr>
            <a:r>
              <a:rPr lang="en-US" dirty="0">
                <a:solidFill>
                  <a:schemeClr val="bg2"/>
                </a:solidFill>
              </a:rPr>
              <a:t>	</a:t>
            </a:r>
            <a:r>
              <a:rPr lang="en-US" dirty="0">
                <a:solidFill>
                  <a:srgbClr val="F7D58F"/>
                </a:solidFill>
              </a:rPr>
              <a:t>"bio" </a:t>
            </a:r>
            <a:r>
              <a:rPr lang="en-US" dirty="0">
                <a:solidFill>
                  <a:schemeClr val="bg2"/>
                </a:solidFill>
              </a:rPr>
              <a:t>: </a:t>
            </a:r>
            <a:r>
              <a:rPr lang="en-US" dirty="0">
                <a:solidFill>
                  <a:srgbClr val="F7D58F"/>
                </a:solidFill>
              </a:rPr>
              <a:t>"J.R.R. Tolkien (1892.1973), beloved throughout the world as the creator of The Hobbit and The Lord of the Rings, was a professor of Anglo-Saxon at Oxford, a fellow of Pembroke College, and a fellow of Merton College until his retirement in 1959. His chief interest was the linguistic aspects of the early English written tradition, but even as he studied these classics he was creating a set of his own."</a:t>
            </a:r>
          </a:p>
          <a:p>
            <a:pPr>
              <a:lnSpc>
                <a:spcPct val="80000"/>
              </a:lnSpc>
            </a:pPr>
            <a:r>
              <a:rPr lang="en-US" dirty="0"/>
              <a:t>}</a:t>
            </a:r>
          </a:p>
        </p:txBody>
      </p:sp>
      <p:sp>
        <p:nvSpPr>
          <p:cNvPr id="3" name="Title 2"/>
          <p:cNvSpPr>
            <a:spLocks noGrp="1"/>
          </p:cNvSpPr>
          <p:nvPr>
            <p:ph type="title"/>
          </p:nvPr>
        </p:nvSpPr>
        <p:spPr/>
        <p:txBody>
          <a:bodyPr/>
          <a:lstStyle/>
          <a:p>
            <a:r>
              <a:rPr lang="en-US" dirty="0" smtClean="0"/>
              <a:t>Querying for our author</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0603639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&gt; </a:t>
            </a:r>
            <a:r>
              <a:rPr lang="en-US" dirty="0" err="1" smtClean="0">
                <a:solidFill>
                  <a:srgbClr val="5CA930"/>
                </a:solidFill>
              </a:rPr>
              <a:t>db.books.insert</a:t>
            </a:r>
            <a:r>
              <a:rPr lang="en-US" dirty="0" smtClean="0"/>
              <a:t>({ </a:t>
            </a:r>
          </a:p>
          <a:p>
            <a:r>
              <a:rPr lang="en-US" dirty="0" smtClean="0"/>
              <a:t>			title: </a:t>
            </a:r>
            <a:r>
              <a:rPr lang="fr-FR" dirty="0" smtClean="0">
                <a:solidFill>
                  <a:srgbClr val="F7D58F"/>
                </a:solidFill>
              </a:rPr>
              <a:t>'</a:t>
            </a:r>
            <a:r>
              <a:rPr lang="en-US" dirty="0" smtClean="0">
                <a:solidFill>
                  <a:srgbClr val="F7D58F"/>
                </a:solidFill>
              </a:rPr>
              <a:t>fellowship of the ring, the</a:t>
            </a:r>
            <a:r>
              <a:rPr lang="fr-FR" dirty="0" smtClean="0">
                <a:solidFill>
                  <a:srgbClr val="F7D58F"/>
                </a:solidFill>
              </a:rPr>
              <a:t>'</a:t>
            </a:r>
            <a:r>
              <a:rPr lang="en-US" dirty="0" smtClean="0"/>
              <a:t>,</a:t>
            </a:r>
          </a:p>
          <a:p>
            <a:r>
              <a:rPr lang="en-US" dirty="0"/>
              <a:t>	</a:t>
            </a:r>
            <a:r>
              <a:rPr lang="en-US" dirty="0" smtClean="0"/>
              <a:t>		author: </a:t>
            </a:r>
            <a:r>
              <a:rPr lang="en-US" dirty="0" err="1" smtClean="0"/>
              <a:t>ObjectId</a:t>
            </a:r>
            <a:r>
              <a:rPr lang="en-US" dirty="0" smtClean="0"/>
              <a:t>(</a:t>
            </a:r>
            <a:r>
              <a:rPr lang="en-US" b="0" dirty="0">
                <a:solidFill>
                  <a:srgbClr val="E88C07"/>
                </a:solidFill>
              </a:rPr>
              <a:t>"507ffbb1d94ccab2da652597"</a:t>
            </a:r>
            <a:r>
              <a:rPr lang="en-US" dirty="0" smtClean="0"/>
              <a:t>),</a:t>
            </a:r>
          </a:p>
          <a:p>
            <a:r>
              <a:rPr lang="en-US" dirty="0"/>
              <a:t>			</a:t>
            </a:r>
            <a:r>
              <a:rPr lang="en-US" dirty="0" smtClean="0"/>
              <a:t>language: </a:t>
            </a:r>
            <a:r>
              <a:rPr lang="fr-FR" dirty="0" smtClean="0">
                <a:solidFill>
                  <a:srgbClr val="F7D58F"/>
                </a:solidFill>
              </a:rPr>
              <a:t>'</a:t>
            </a:r>
            <a:r>
              <a:rPr lang="en-US" dirty="0" err="1" smtClean="0">
                <a:solidFill>
                  <a:srgbClr val="F7D58F"/>
                </a:solidFill>
              </a:rPr>
              <a:t>english</a:t>
            </a:r>
            <a:r>
              <a:rPr lang="fr-FR" dirty="0" smtClean="0">
                <a:solidFill>
                  <a:srgbClr val="F7D58F"/>
                </a:solidFill>
              </a:rPr>
              <a:t>'</a:t>
            </a:r>
            <a:r>
              <a:rPr lang="en-US" dirty="0" smtClean="0"/>
              <a:t>,</a:t>
            </a:r>
          </a:p>
          <a:p>
            <a:r>
              <a:rPr lang="en-US" dirty="0"/>
              <a:t>	</a:t>
            </a:r>
            <a:r>
              <a:rPr lang="en-US" dirty="0" smtClean="0"/>
              <a:t>		genre: [</a:t>
            </a:r>
            <a:r>
              <a:rPr lang="fr-FR" dirty="0" smtClean="0">
                <a:solidFill>
                  <a:srgbClr val="F7D58F"/>
                </a:solidFill>
              </a:rPr>
              <a:t>'</a:t>
            </a:r>
            <a:r>
              <a:rPr lang="en-US" dirty="0" smtClean="0">
                <a:solidFill>
                  <a:srgbClr val="F7D58F"/>
                </a:solidFill>
              </a:rPr>
              <a:t>fantasy</a:t>
            </a:r>
            <a:r>
              <a:rPr lang="fr-FR" dirty="0" smtClean="0">
                <a:solidFill>
                  <a:srgbClr val="F7D58F"/>
                </a:solidFill>
              </a:rPr>
              <a:t>'</a:t>
            </a:r>
            <a:r>
              <a:rPr lang="en-US" dirty="0" smtClean="0">
                <a:solidFill>
                  <a:srgbClr val="F7D58F"/>
                </a:solidFill>
              </a:rPr>
              <a:t>, </a:t>
            </a:r>
            <a:r>
              <a:rPr lang="fr-FR" dirty="0" smtClean="0">
                <a:solidFill>
                  <a:srgbClr val="F7D58F"/>
                </a:solidFill>
              </a:rPr>
              <a:t>'</a:t>
            </a:r>
            <a:r>
              <a:rPr lang="en-US" dirty="0" smtClean="0">
                <a:solidFill>
                  <a:srgbClr val="F7D58F"/>
                </a:solidFill>
              </a:rPr>
              <a:t>adventure</a:t>
            </a:r>
            <a:r>
              <a:rPr lang="fr-FR" dirty="0" smtClean="0">
                <a:solidFill>
                  <a:srgbClr val="F7D58F"/>
                </a:solidFill>
              </a:rPr>
              <a:t>'</a:t>
            </a:r>
            <a:r>
              <a:rPr lang="en-US" dirty="0" smtClean="0"/>
              <a:t>],</a:t>
            </a:r>
          </a:p>
          <a:p>
            <a:r>
              <a:rPr lang="en-US" dirty="0"/>
              <a:t>	</a:t>
            </a:r>
            <a:r>
              <a:rPr lang="en-US" dirty="0" smtClean="0"/>
              <a:t>		publication: { </a:t>
            </a:r>
          </a:p>
          <a:p>
            <a:r>
              <a:rPr lang="en-US" dirty="0" smtClean="0"/>
              <a:t>					name: </a:t>
            </a:r>
            <a:r>
              <a:rPr lang="fr-FR" dirty="0" smtClean="0">
                <a:solidFill>
                  <a:srgbClr val="F7D58F"/>
                </a:solidFill>
              </a:rPr>
              <a:t>'</a:t>
            </a:r>
            <a:r>
              <a:rPr lang="en-US" dirty="0" err="1" smtClean="0">
                <a:solidFill>
                  <a:srgbClr val="F7D58F"/>
                </a:solidFill>
              </a:rPr>
              <a:t>george</a:t>
            </a:r>
            <a:r>
              <a:rPr lang="en-US" dirty="0" smtClean="0">
                <a:solidFill>
                  <a:srgbClr val="F7D58F"/>
                </a:solidFill>
              </a:rPr>
              <a:t> </a:t>
            </a:r>
            <a:r>
              <a:rPr lang="en-US" dirty="0" err="1" smtClean="0">
                <a:solidFill>
                  <a:srgbClr val="F7D58F"/>
                </a:solidFill>
              </a:rPr>
              <a:t>allen</a:t>
            </a:r>
            <a:r>
              <a:rPr lang="en-US" dirty="0" smtClean="0">
                <a:solidFill>
                  <a:srgbClr val="F7D58F"/>
                </a:solidFill>
              </a:rPr>
              <a:t> &amp; </a:t>
            </a:r>
            <a:r>
              <a:rPr lang="en-US" dirty="0" err="1" smtClean="0">
                <a:solidFill>
                  <a:srgbClr val="F7D58F"/>
                </a:solidFill>
              </a:rPr>
              <a:t>unwin</a:t>
            </a:r>
            <a:r>
              <a:rPr lang="fr-FR" dirty="0" smtClean="0">
                <a:solidFill>
                  <a:srgbClr val="F7D58F"/>
                </a:solidFill>
              </a:rPr>
              <a:t>'</a:t>
            </a:r>
            <a:r>
              <a:rPr lang="en-US" dirty="0" smtClean="0"/>
              <a:t>,</a:t>
            </a:r>
          </a:p>
          <a:p>
            <a:r>
              <a:rPr lang="en-US" dirty="0"/>
              <a:t>	</a:t>
            </a:r>
            <a:r>
              <a:rPr lang="en-US" dirty="0" smtClean="0"/>
              <a:t>				location: </a:t>
            </a:r>
            <a:r>
              <a:rPr lang="fr-FR" dirty="0" smtClean="0">
                <a:solidFill>
                  <a:srgbClr val="F7D58F"/>
                </a:solidFill>
              </a:rPr>
              <a:t>'</a:t>
            </a:r>
            <a:r>
              <a:rPr lang="en-US" dirty="0" smtClean="0">
                <a:solidFill>
                  <a:srgbClr val="F7D58F"/>
                </a:solidFill>
              </a:rPr>
              <a:t>London</a:t>
            </a:r>
            <a:r>
              <a:rPr lang="fr-FR" dirty="0" smtClean="0">
                <a:solidFill>
                  <a:srgbClr val="F7D58F"/>
                </a:solidFill>
              </a:rPr>
              <a:t>'</a:t>
            </a:r>
            <a:r>
              <a:rPr lang="fr-FR" dirty="0" smtClean="0"/>
              <a:t>,</a:t>
            </a:r>
          </a:p>
          <a:p>
            <a:r>
              <a:rPr lang="en-US" dirty="0" smtClean="0"/>
              <a:t>          				date</a:t>
            </a:r>
            <a:r>
              <a:rPr lang="en-US" dirty="0"/>
              <a:t>: new Date(</a:t>
            </a:r>
            <a:r>
              <a:rPr lang="fr-FR" dirty="0">
                <a:solidFill>
                  <a:srgbClr val="AED676"/>
                </a:solidFill>
              </a:rPr>
              <a:t>'</a:t>
            </a:r>
            <a:r>
              <a:rPr lang="en-US" dirty="0">
                <a:solidFill>
                  <a:srgbClr val="AED676"/>
                </a:solidFill>
              </a:rPr>
              <a:t>21 July 1954</a:t>
            </a:r>
            <a:r>
              <a:rPr lang="fr-FR" dirty="0">
                <a:solidFill>
                  <a:srgbClr val="AED676"/>
                </a:solidFill>
              </a:rPr>
              <a:t>'</a:t>
            </a:r>
            <a:r>
              <a:rPr lang="en-US" dirty="0"/>
              <a:t>)</a:t>
            </a:r>
            <a:r>
              <a:rPr lang="en-US" dirty="0" smtClean="0"/>
              <a:t>,</a:t>
            </a:r>
          </a:p>
          <a:p>
            <a:r>
              <a:rPr lang="en-US" dirty="0"/>
              <a:t>	</a:t>
            </a:r>
            <a:r>
              <a:rPr lang="en-US" dirty="0" smtClean="0"/>
              <a:t>		}</a:t>
            </a:r>
            <a:endParaRPr lang="en-US" dirty="0"/>
          </a:p>
          <a:p>
            <a:r>
              <a:rPr lang="en-US" dirty="0" smtClean="0"/>
              <a:t>})</a:t>
            </a:r>
          </a:p>
        </p:txBody>
      </p:sp>
      <p:sp>
        <p:nvSpPr>
          <p:cNvPr id="3" name="Title 2"/>
          <p:cNvSpPr>
            <a:spLocks noGrp="1"/>
          </p:cNvSpPr>
          <p:nvPr>
            <p:ph type="title"/>
          </p:nvPr>
        </p:nvSpPr>
        <p:spPr/>
        <p:txBody>
          <a:bodyPr/>
          <a:lstStyle/>
          <a:p>
            <a:r>
              <a:rPr lang="en-US" dirty="0" smtClean="0"/>
              <a:t>Creating a Book</a:t>
            </a:r>
            <a:endParaRPr lang="en-US" dirty="0"/>
          </a:p>
        </p:txBody>
      </p:sp>
      <p:sp>
        <p:nvSpPr>
          <p:cNvPr id="5" name="Text Placeholder 4"/>
          <p:cNvSpPr>
            <a:spLocks noGrp="1"/>
          </p:cNvSpPr>
          <p:nvPr>
            <p:ph type="body" sz="quarter" idx="10"/>
          </p:nvPr>
        </p:nvSpPr>
        <p:spPr>
          <a:xfrm>
            <a:off x="4572000" y="6265011"/>
            <a:ext cx="4338638" cy="331788"/>
          </a:xfrm>
        </p:spPr>
        <p:txBody>
          <a:bodyPr/>
          <a:lstStyle/>
          <a:p>
            <a:r>
              <a:rPr lang="en-US" dirty="0"/>
              <a:t>http://society6.com/</a:t>
            </a:r>
            <a:r>
              <a:rPr lang="en-US" dirty="0" err="1"/>
              <a:t>PastaSoup</a:t>
            </a:r>
            <a:r>
              <a:rPr lang="en-US" dirty="0"/>
              <a:t>/The-Fellowship-of-the-Ring-</a:t>
            </a:r>
            <a:r>
              <a:rPr lang="en-US" dirty="0" err="1"/>
              <a:t>ZZc_Print</a:t>
            </a:r>
            <a:r>
              <a:rPr lang="en-US" dirty="0"/>
              <a:t>/</a:t>
            </a:r>
          </a:p>
        </p:txBody>
      </p:sp>
      <p:pic>
        <p:nvPicPr>
          <p:cNvPr id="2" name="Picture 1"/>
          <p:cNvPicPr>
            <a:picLocks noChangeAspect="1"/>
          </p:cNvPicPr>
          <p:nvPr/>
        </p:nvPicPr>
        <p:blipFill>
          <a:blip r:embed="rId3"/>
          <a:stretch>
            <a:fillRect/>
          </a:stretch>
        </p:blipFill>
        <p:spPr>
          <a:xfrm>
            <a:off x="6827627" y="2834221"/>
            <a:ext cx="2011153" cy="3122315"/>
          </a:xfrm>
          <a:prstGeom prst="rect">
            <a:avLst/>
          </a:prstGeom>
        </p:spPr>
      </p:pic>
    </p:spTree>
    <p:extLst>
      <p:ext uri="{BB962C8B-B14F-4D97-AF65-F5344CB8AC3E}">
        <p14:creationId xmlns:p14="http://schemas.microsoft.com/office/powerpoint/2010/main" val="340941476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&gt; </a:t>
            </a:r>
            <a:r>
              <a:rPr lang="en-US" dirty="0" err="1">
                <a:solidFill>
                  <a:srgbClr val="5CA930"/>
                </a:solidFill>
              </a:rPr>
              <a:t>db.books.findOne</a:t>
            </a:r>
            <a:r>
              <a:rPr lang="en-US" dirty="0"/>
              <a:t>(</a:t>
            </a:r>
            <a:r>
              <a:rPr lang="en-US" dirty="0" smtClean="0"/>
              <a:t>{language: </a:t>
            </a:r>
            <a:r>
              <a:rPr lang="en-US" dirty="0" smtClean="0">
                <a:solidFill>
                  <a:srgbClr val="F7D58F"/>
                </a:solidFill>
              </a:rPr>
              <a:t>'</a:t>
            </a:r>
            <a:r>
              <a:rPr lang="en-US" dirty="0" err="1" smtClean="0">
                <a:solidFill>
                  <a:srgbClr val="F7D58F"/>
                </a:solidFill>
              </a:rPr>
              <a:t>english</a:t>
            </a:r>
            <a:r>
              <a:rPr lang="en-US" dirty="0" smtClean="0">
                <a:solidFill>
                  <a:srgbClr val="F7D58F"/>
                </a:solidFill>
              </a:rPr>
              <a:t>'</a:t>
            </a:r>
            <a:r>
              <a:rPr lang="en-US" dirty="0" smtClean="0"/>
              <a:t>}</a:t>
            </a:r>
            <a:r>
              <a:rPr lang="en-US" dirty="0"/>
              <a:t>, {genre:</a:t>
            </a:r>
            <a:r>
              <a:rPr lang="en-US" dirty="0">
                <a:solidFill>
                  <a:srgbClr val="AFD2E9"/>
                </a:solidFill>
              </a:rPr>
              <a:t> 1</a:t>
            </a:r>
            <a:r>
              <a:rPr lang="en-US" dirty="0"/>
              <a:t>})</a:t>
            </a:r>
          </a:p>
          <a:p>
            <a:r>
              <a:rPr lang="en-US" dirty="0"/>
              <a:t>{</a:t>
            </a:r>
          </a:p>
          <a:p>
            <a:r>
              <a:rPr lang="en-US" dirty="0"/>
              <a:t>	</a:t>
            </a:r>
            <a:r>
              <a:rPr lang="en-US" dirty="0">
                <a:solidFill>
                  <a:srgbClr val="F7D58F"/>
                </a:solidFill>
              </a:rPr>
              <a:t>"_id"</a:t>
            </a:r>
            <a:r>
              <a:rPr lang="en-US" dirty="0"/>
              <a:t> : </a:t>
            </a:r>
            <a:r>
              <a:rPr lang="en-US" dirty="0" err="1"/>
              <a:t>ObjectId</a:t>
            </a:r>
            <a:r>
              <a:rPr lang="en-US" dirty="0"/>
              <a:t>(</a:t>
            </a:r>
            <a:r>
              <a:rPr lang="en-US" dirty="0">
                <a:solidFill>
                  <a:srgbClr val="E88C07"/>
                </a:solidFill>
              </a:rPr>
              <a:t>"50804391d94ccab2da652598"</a:t>
            </a:r>
            <a:r>
              <a:rPr lang="en-US" dirty="0"/>
              <a:t>),</a:t>
            </a:r>
          </a:p>
          <a:p>
            <a:r>
              <a:rPr lang="en-US" dirty="0"/>
              <a:t>	</a:t>
            </a:r>
            <a:r>
              <a:rPr lang="en-US" dirty="0">
                <a:solidFill>
                  <a:srgbClr val="F7D58F"/>
                </a:solidFill>
              </a:rPr>
              <a:t>"genre"</a:t>
            </a:r>
            <a:r>
              <a:rPr lang="en-US" dirty="0"/>
              <a:t> : </a:t>
            </a:r>
            <a:r>
              <a:rPr lang="en-US" dirty="0" smtClean="0"/>
              <a:t>[</a:t>
            </a:r>
          </a:p>
          <a:p>
            <a:r>
              <a:rPr lang="en-US" dirty="0" smtClean="0"/>
              <a:t>	  	</a:t>
            </a:r>
            <a:r>
              <a:rPr lang="en-US" dirty="0" smtClean="0">
                <a:solidFill>
                  <a:srgbClr val="F7D58F"/>
                </a:solidFill>
              </a:rPr>
              <a:t>"fantasy"</a:t>
            </a:r>
            <a:r>
              <a:rPr lang="en-US" dirty="0" smtClean="0"/>
              <a:t>,</a:t>
            </a:r>
          </a:p>
          <a:p>
            <a:r>
              <a:rPr lang="en-US" dirty="0" smtClean="0"/>
              <a:t>	 	</a:t>
            </a:r>
            <a:r>
              <a:rPr lang="en-US" dirty="0" smtClean="0">
                <a:solidFill>
                  <a:srgbClr val="F7D58F"/>
                </a:solidFill>
              </a:rPr>
              <a:t>"adventure"</a:t>
            </a:r>
          </a:p>
          <a:p>
            <a:r>
              <a:rPr lang="en-US" dirty="0"/>
              <a:t>	]</a:t>
            </a:r>
          </a:p>
          <a:p>
            <a:r>
              <a:rPr lang="en-US" dirty="0"/>
              <a:t>}</a:t>
            </a:r>
          </a:p>
        </p:txBody>
      </p:sp>
      <p:sp>
        <p:nvSpPr>
          <p:cNvPr id="3" name="Title 2"/>
          <p:cNvSpPr>
            <a:spLocks noGrp="1"/>
          </p:cNvSpPr>
          <p:nvPr>
            <p:ph type="title"/>
          </p:nvPr>
        </p:nvSpPr>
        <p:spPr/>
        <p:txBody>
          <a:bodyPr/>
          <a:lstStyle/>
          <a:p>
            <a:r>
              <a:rPr lang="en-US" dirty="0" smtClean="0"/>
              <a:t>Multiple values per key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5012799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&gt; </a:t>
            </a:r>
            <a:r>
              <a:rPr lang="en-US" dirty="0" err="1">
                <a:solidFill>
                  <a:srgbClr val="5CA930"/>
                </a:solidFill>
              </a:rPr>
              <a:t>db.books.findOne</a:t>
            </a:r>
            <a:r>
              <a:rPr lang="en-US" dirty="0"/>
              <a:t>(</a:t>
            </a:r>
            <a:r>
              <a:rPr lang="en-US" dirty="0" smtClean="0"/>
              <a:t>{genre: </a:t>
            </a:r>
            <a:r>
              <a:rPr lang="en-US" dirty="0" smtClean="0">
                <a:solidFill>
                  <a:srgbClr val="F7D58F"/>
                </a:solidFill>
              </a:rPr>
              <a:t>'fantasy'</a:t>
            </a:r>
            <a:r>
              <a:rPr lang="en-US" dirty="0" smtClean="0"/>
              <a:t>}</a:t>
            </a:r>
            <a:r>
              <a:rPr lang="en-US" dirty="0"/>
              <a:t>, </a:t>
            </a:r>
            <a:r>
              <a:rPr lang="en-US" dirty="0" smtClean="0"/>
              <a:t>{title: </a:t>
            </a:r>
            <a:r>
              <a:rPr lang="en-US" dirty="0">
                <a:solidFill>
                  <a:srgbClr val="AFD2E9"/>
                </a:solidFill>
              </a:rPr>
              <a:t>1</a:t>
            </a:r>
            <a:r>
              <a:rPr lang="en-US" dirty="0"/>
              <a:t>})</a:t>
            </a:r>
          </a:p>
          <a:p>
            <a:r>
              <a:rPr lang="en-US" dirty="0"/>
              <a:t>{</a:t>
            </a:r>
          </a:p>
          <a:p>
            <a:r>
              <a:rPr lang="en-US" dirty="0"/>
              <a:t>	</a:t>
            </a:r>
            <a:r>
              <a:rPr lang="en-US" dirty="0">
                <a:solidFill>
                  <a:srgbClr val="F7D58F"/>
                </a:solidFill>
              </a:rPr>
              <a:t>"_id"</a:t>
            </a:r>
            <a:r>
              <a:rPr lang="en-US" dirty="0"/>
              <a:t> : </a:t>
            </a:r>
            <a:r>
              <a:rPr lang="en-US" dirty="0" err="1"/>
              <a:t>ObjectId</a:t>
            </a:r>
            <a:r>
              <a:rPr lang="en-US" dirty="0"/>
              <a:t>(</a:t>
            </a:r>
            <a:r>
              <a:rPr lang="en-US" dirty="0">
                <a:solidFill>
                  <a:srgbClr val="E88C07"/>
                </a:solidFill>
              </a:rPr>
              <a:t>"50804391d94ccab2da652598"</a:t>
            </a:r>
            <a:r>
              <a:rPr lang="en-US" dirty="0"/>
              <a:t>),</a:t>
            </a:r>
          </a:p>
          <a:p>
            <a:r>
              <a:rPr lang="en-US" dirty="0"/>
              <a:t>	</a:t>
            </a:r>
            <a:r>
              <a:rPr lang="en-US" dirty="0">
                <a:solidFill>
                  <a:srgbClr val="F7D58F"/>
                </a:solidFill>
              </a:rPr>
              <a:t>"title" </a:t>
            </a:r>
            <a:r>
              <a:rPr lang="en-US" dirty="0"/>
              <a:t>: </a:t>
            </a:r>
            <a:r>
              <a:rPr lang="en-US" dirty="0">
                <a:solidFill>
                  <a:srgbClr val="F7D58F"/>
                </a:solidFill>
              </a:rPr>
              <a:t>"fellowship of the ring, the"</a:t>
            </a:r>
          </a:p>
          <a:p>
            <a:r>
              <a:rPr lang="en-US" dirty="0"/>
              <a:t>}</a:t>
            </a:r>
          </a:p>
        </p:txBody>
      </p:sp>
      <p:sp>
        <p:nvSpPr>
          <p:cNvPr id="3" name="Title 2"/>
          <p:cNvSpPr>
            <a:spLocks noGrp="1"/>
          </p:cNvSpPr>
          <p:nvPr>
            <p:ph type="title"/>
          </p:nvPr>
        </p:nvSpPr>
        <p:spPr/>
        <p:txBody>
          <a:bodyPr/>
          <a:lstStyle/>
          <a:p>
            <a:r>
              <a:rPr lang="en-US" dirty="0" smtClean="0"/>
              <a:t>Querying for key with </a:t>
            </a:r>
            <a:br>
              <a:rPr lang="en-US" dirty="0" smtClean="0"/>
            </a:br>
            <a:r>
              <a:rPr lang="en-US" dirty="0" smtClean="0"/>
              <a:t>multiple values</a:t>
            </a:r>
            <a:endParaRPr lang="en-US" dirty="0"/>
          </a:p>
        </p:txBody>
      </p:sp>
      <p:sp>
        <p:nvSpPr>
          <p:cNvPr id="4" name="Text Placeholder 3"/>
          <p:cNvSpPr>
            <a:spLocks noGrp="1"/>
          </p:cNvSpPr>
          <p:nvPr>
            <p:ph type="body" sz="quarter" idx="10"/>
          </p:nvPr>
        </p:nvSpPr>
        <p:spPr/>
        <p:txBody>
          <a:bodyPr/>
          <a:lstStyle/>
          <a:p>
            <a:endParaRPr lang="en-US"/>
          </a:p>
        </p:txBody>
      </p:sp>
      <p:sp>
        <p:nvSpPr>
          <p:cNvPr id="5" name="TextBox 4"/>
          <p:cNvSpPr txBox="1"/>
          <p:nvPr/>
        </p:nvSpPr>
        <p:spPr>
          <a:xfrm>
            <a:off x="2899203" y="4537068"/>
            <a:ext cx="5616395" cy="1077218"/>
          </a:xfrm>
          <a:prstGeom prst="rect">
            <a:avLst/>
          </a:prstGeom>
          <a:noFill/>
        </p:spPr>
        <p:txBody>
          <a:bodyPr wrap="square" rtlCol="0">
            <a:spAutoFit/>
          </a:bodyPr>
          <a:lstStyle/>
          <a:p>
            <a:r>
              <a:rPr lang="en-US" sz="3200" dirty="0" smtClean="0">
                <a:solidFill>
                  <a:schemeClr val="bg2"/>
                </a:solidFill>
              </a:rPr>
              <a:t>Query key with single value or multiple values the same way. </a:t>
            </a:r>
            <a:endParaRPr lang="en-US" sz="3200" dirty="0">
              <a:solidFill>
                <a:schemeClr val="bg2"/>
              </a:solidFill>
            </a:endParaRPr>
          </a:p>
        </p:txBody>
      </p:sp>
    </p:spTree>
    <p:extLst>
      <p:ext uri="{BB962C8B-B14F-4D97-AF65-F5344CB8AC3E}">
        <p14:creationId xmlns:p14="http://schemas.microsoft.com/office/powerpoint/2010/main" val="6710024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&gt; </a:t>
            </a:r>
            <a:r>
              <a:rPr lang="en-US" dirty="0" err="1" smtClean="0">
                <a:solidFill>
                  <a:srgbClr val="5CA930"/>
                </a:solidFill>
              </a:rPr>
              <a:t>db.books.findOne</a:t>
            </a:r>
            <a:r>
              <a:rPr lang="en-US" dirty="0" smtClean="0"/>
              <a:t>({}, {publication: </a:t>
            </a:r>
            <a:r>
              <a:rPr lang="en-US" dirty="0">
                <a:solidFill>
                  <a:srgbClr val="AFD2E9"/>
                </a:solidFill>
              </a:rPr>
              <a:t>1</a:t>
            </a:r>
            <a:r>
              <a:rPr lang="en-US" dirty="0"/>
              <a:t>})</a:t>
            </a:r>
          </a:p>
          <a:p>
            <a:r>
              <a:rPr lang="en-US" dirty="0" smtClean="0"/>
              <a:t>{</a:t>
            </a:r>
            <a:endParaRPr lang="en-US" dirty="0"/>
          </a:p>
          <a:p>
            <a:r>
              <a:rPr lang="en-US" dirty="0"/>
              <a:t>	</a:t>
            </a:r>
            <a:r>
              <a:rPr lang="en-US" dirty="0">
                <a:solidFill>
                  <a:srgbClr val="F7D58F"/>
                </a:solidFill>
              </a:rPr>
              <a:t>"_id"</a:t>
            </a:r>
            <a:r>
              <a:rPr lang="en-US" dirty="0"/>
              <a:t> : </a:t>
            </a:r>
            <a:r>
              <a:rPr lang="en-US" dirty="0" err="1"/>
              <a:t>ObjectId</a:t>
            </a:r>
            <a:r>
              <a:rPr lang="en-US" dirty="0"/>
              <a:t>(</a:t>
            </a:r>
            <a:r>
              <a:rPr lang="en-US" dirty="0">
                <a:solidFill>
                  <a:srgbClr val="E88C07"/>
                </a:solidFill>
              </a:rPr>
              <a:t>"50804ec7d94ccab2da65259a"</a:t>
            </a:r>
            <a:r>
              <a:rPr lang="en-US" dirty="0"/>
              <a:t>),</a:t>
            </a:r>
          </a:p>
          <a:p>
            <a:r>
              <a:rPr lang="en-US" dirty="0"/>
              <a:t>	</a:t>
            </a:r>
            <a:r>
              <a:rPr lang="en-US" dirty="0">
                <a:solidFill>
                  <a:srgbClr val="F7D58F"/>
                </a:solidFill>
              </a:rPr>
              <a:t>"publication"</a:t>
            </a:r>
            <a:r>
              <a:rPr lang="en-US" dirty="0"/>
              <a:t> : {</a:t>
            </a:r>
          </a:p>
          <a:p>
            <a:r>
              <a:rPr lang="en-US" dirty="0"/>
              <a:t>		</a:t>
            </a:r>
            <a:r>
              <a:rPr lang="en-US" dirty="0" smtClean="0"/>
              <a:t>	</a:t>
            </a:r>
            <a:r>
              <a:rPr lang="en-US" dirty="0" smtClean="0">
                <a:solidFill>
                  <a:srgbClr val="F7D58F"/>
                </a:solidFill>
              </a:rPr>
              <a:t>"</a:t>
            </a:r>
            <a:r>
              <a:rPr lang="en-US" dirty="0">
                <a:solidFill>
                  <a:srgbClr val="F7D58F"/>
                </a:solidFill>
              </a:rPr>
              <a:t>name" </a:t>
            </a:r>
            <a:r>
              <a:rPr lang="en-US" dirty="0"/>
              <a:t>: </a:t>
            </a:r>
            <a:r>
              <a:rPr lang="en-US" dirty="0">
                <a:solidFill>
                  <a:srgbClr val="F7D58F"/>
                </a:solidFill>
              </a:rPr>
              <a:t>"</a:t>
            </a:r>
            <a:r>
              <a:rPr lang="en-US" dirty="0" err="1" smtClean="0">
                <a:solidFill>
                  <a:srgbClr val="F7D58F"/>
                </a:solidFill>
              </a:rPr>
              <a:t>george</a:t>
            </a:r>
            <a:r>
              <a:rPr lang="en-US" dirty="0" smtClean="0">
                <a:solidFill>
                  <a:srgbClr val="F7D58F"/>
                </a:solidFill>
              </a:rPr>
              <a:t> </a:t>
            </a:r>
            <a:r>
              <a:rPr lang="en-US" dirty="0" err="1">
                <a:solidFill>
                  <a:srgbClr val="F7D58F"/>
                </a:solidFill>
              </a:rPr>
              <a:t>allen</a:t>
            </a:r>
            <a:r>
              <a:rPr lang="en-US" dirty="0">
                <a:solidFill>
                  <a:srgbClr val="F7D58F"/>
                </a:solidFill>
              </a:rPr>
              <a:t> &amp; </a:t>
            </a:r>
            <a:r>
              <a:rPr lang="en-US" dirty="0" err="1">
                <a:solidFill>
                  <a:srgbClr val="F7D58F"/>
                </a:solidFill>
              </a:rPr>
              <a:t>unwin</a:t>
            </a:r>
            <a:r>
              <a:rPr lang="en-US" dirty="0">
                <a:solidFill>
                  <a:srgbClr val="F7D58F"/>
                </a:solidFill>
              </a:rPr>
              <a:t>"</a:t>
            </a:r>
            <a:r>
              <a:rPr lang="en-US" dirty="0"/>
              <a:t>,</a:t>
            </a:r>
          </a:p>
          <a:p>
            <a:r>
              <a:rPr lang="en-US" dirty="0"/>
              <a:t>	</a:t>
            </a:r>
            <a:r>
              <a:rPr lang="en-US" dirty="0" smtClean="0"/>
              <a:t>	</a:t>
            </a:r>
            <a:r>
              <a:rPr lang="en-US" dirty="0"/>
              <a:t>	</a:t>
            </a:r>
            <a:r>
              <a:rPr lang="en-US" dirty="0">
                <a:solidFill>
                  <a:srgbClr val="F7D58F"/>
                </a:solidFill>
              </a:rPr>
              <a:t>"location"</a:t>
            </a:r>
            <a:r>
              <a:rPr lang="en-US" dirty="0"/>
              <a:t> : </a:t>
            </a:r>
            <a:r>
              <a:rPr lang="en-US" dirty="0">
                <a:solidFill>
                  <a:srgbClr val="F7D58F"/>
                </a:solidFill>
              </a:rPr>
              <a:t>"London"</a:t>
            </a:r>
            <a:r>
              <a:rPr lang="en-US" dirty="0"/>
              <a:t>,</a:t>
            </a:r>
          </a:p>
          <a:p>
            <a:r>
              <a:rPr lang="en-US" dirty="0"/>
              <a:t>	</a:t>
            </a:r>
            <a:r>
              <a:rPr lang="en-US" dirty="0" smtClean="0"/>
              <a:t>	</a:t>
            </a:r>
            <a:r>
              <a:rPr lang="en-US" dirty="0"/>
              <a:t>	</a:t>
            </a:r>
            <a:r>
              <a:rPr lang="en-US" dirty="0">
                <a:solidFill>
                  <a:srgbClr val="F7D58F"/>
                </a:solidFill>
              </a:rPr>
              <a:t>"date" </a:t>
            </a:r>
            <a:r>
              <a:rPr lang="en-US" dirty="0"/>
              <a:t>: </a:t>
            </a:r>
            <a:r>
              <a:rPr lang="en-US" dirty="0" err="1"/>
              <a:t>ISODate</a:t>
            </a:r>
            <a:r>
              <a:rPr lang="en-US" dirty="0"/>
              <a:t>(</a:t>
            </a:r>
            <a:r>
              <a:rPr lang="en-US" dirty="0">
                <a:solidFill>
                  <a:srgbClr val="AED676"/>
                </a:solidFill>
              </a:rPr>
              <a:t>"1954-07-21T04:00:00Z"</a:t>
            </a:r>
            <a:r>
              <a:rPr lang="en-US" dirty="0"/>
              <a:t>)</a:t>
            </a:r>
          </a:p>
          <a:p>
            <a:r>
              <a:rPr lang="en-US" dirty="0"/>
              <a:t>	}</a:t>
            </a:r>
          </a:p>
          <a:p>
            <a:r>
              <a:rPr lang="en-US" dirty="0"/>
              <a:t>}</a:t>
            </a:r>
          </a:p>
        </p:txBody>
      </p:sp>
      <p:sp>
        <p:nvSpPr>
          <p:cNvPr id="3" name="Title 2"/>
          <p:cNvSpPr>
            <a:spLocks noGrp="1"/>
          </p:cNvSpPr>
          <p:nvPr>
            <p:ph type="title"/>
          </p:nvPr>
        </p:nvSpPr>
        <p:spPr/>
        <p:txBody>
          <a:bodyPr/>
          <a:lstStyle/>
          <a:p>
            <a:r>
              <a:rPr lang="en-US" dirty="0" smtClean="0"/>
              <a:t>Nested Values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778696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300"/>
              </a:spcBef>
            </a:pPr>
            <a:r>
              <a:rPr lang="en-US" dirty="0" smtClean="0"/>
              <a:t>&gt; </a:t>
            </a:r>
            <a:r>
              <a:rPr lang="en-US" dirty="0" err="1" smtClean="0">
                <a:solidFill>
                  <a:srgbClr val="5CA930"/>
                </a:solidFill>
              </a:rPr>
              <a:t>db.books.findOne</a:t>
            </a:r>
            <a:r>
              <a:rPr lang="en-US" dirty="0" smtClean="0"/>
              <a:t>(</a:t>
            </a:r>
          </a:p>
          <a:p>
            <a:pPr>
              <a:spcBef>
                <a:spcPts val="300"/>
              </a:spcBef>
            </a:pPr>
            <a:r>
              <a:rPr lang="en-US" dirty="0" smtClean="0"/>
              <a:t>	{</a:t>
            </a:r>
            <a:r>
              <a:rPr lang="en-US" dirty="0">
                <a:solidFill>
                  <a:srgbClr val="F7D58F"/>
                </a:solidFill>
              </a:rPr>
              <a:t>'</a:t>
            </a:r>
            <a:r>
              <a:rPr lang="en-US" dirty="0" err="1">
                <a:solidFill>
                  <a:srgbClr val="F7D58F"/>
                </a:solidFill>
              </a:rPr>
              <a:t>publication.date</a:t>
            </a:r>
            <a:r>
              <a:rPr lang="en-US" dirty="0">
                <a:solidFill>
                  <a:srgbClr val="F7D58F"/>
                </a:solidFill>
              </a:rPr>
              <a:t>' </a:t>
            </a:r>
            <a:r>
              <a:rPr lang="en-US" dirty="0"/>
              <a:t>: </a:t>
            </a:r>
            <a:endParaRPr lang="en-US" dirty="0" smtClean="0"/>
          </a:p>
          <a:p>
            <a:pPr>
              <a:spcBef>
                <a:spcPts val="300"/>
              </a:spcBef>
            </a:pPr>
            <a:r>
              <a:rPr lang="en-US" dirty="0"/>
              <a:t>	</a:t>
            </a:r>
            <a:r>
              <a:rPr lang="en-US" dirty="0" smtClean="0"/>
              <a:t>		{ </a:t>
            </a:r>
            <a:r>
              <a:rPr lang="en-US" dirty="0"/>
              <a:t>$</a:t>
            </a:r>
            <a:r>
              <a:rPr lang="en-US" dirty="0" err="1"/>
              <a:t>lt</a:t>
            </a:r>
            <a:r>
              <a:rPr lang="en-US" dirty="0"/>
              <a:t> : new Date(</a:t>
            </a:r>
            <a:r>
              <a:rPr lang="en-US" dirty="0">
                <a:solidFill>
                  <a:srgbClr val="AED676"/>
                </a:solidFill>
              </a:rPr>
              <a:t>'21 June 1960'</a:t>
            </a:r>
            <a:r>
              <a:rPr lang="en-US" dirty="0"/>
              <a:t>)</a:t>
            </a:r>
            <a:r>
              <a:rPr lang="en-US" dirty="0" smtClean="0"/>
              <a:t>}</a:t>
            </a:r>
          </a:p>
          <a:p>
            <a:pPr>
              <a:spcBef>
                <a:spcPts val="300"/>
              </a:spcBef>
            </a:pPr>
            <a:r>
              <a:rPr lang="en-US" dirty="0"/>
              <a:t>	</a:t>
            </a:r>
            <a:r>
              <a:rPr lang="en-US" dirty="0" smtClean="0"/>
              <a:t>}</a:t>
            </a:r>
          </a:p>
          <a:p>
            <a:pPr>
              <a:spcBef>
                <a:spcPts val="300"/>
              </a:spcBef>
            </a:pPr>
            <a:r>
              <a:rPr lang="en-US" dirty="0" smtClean="0"/>
              <a:t>)</a:t>
            </a:r>
            <a:endParaRPr lang="en-US" dirty="0"/>
          </a:p>
          <a:p>
            <a:pPr>
              <a:spcBef>
                <a:spcPts val="300"/>
              </a:spcBef>
            </a:pPr>
            <a:r>
              <a:rPr lang="en-US" dirty="0"/>
              <a:t>{</a:t>
            </a:r>
          </a:p>
          <a:p>
            <a:pPr>
              <a:spcBef>
                <a:spcPts val="300"/>
              </a:spcBef>
            </a:pPr>
            <a:r>
              <a:rPr lang="en-US" dirty="0"/>
              <a:t>	</a:t>
            </a:r>
            <a:r>
              <a:rPr lang="en-US" dirty="0">
                <a:solidFill>
                  <a:srgbClr val="F7D58F"/>
                </a:solidFill>
              </a:rPr>
              <a:t>"_id"</a:t>
            </a:r>
            <a:r>
              <a:rPr lang="en-US" dirty="0"/>
              <a:t> : </a:t>
            </a:r>
            <a:r>
              <a:rPr lang="en-US" dirty="0" err="1"/>
              <a:t>ObjectId</a:t>
            </a:r>
            <a:r>
              <a:rPr lang="en-US" dirty="0"/>
              <a:t>(</a:t>
            </a:r>
            <a:r>
              <a:rPr lang="en-US" dirty="0" smtClean="0">
                <a:solidFill>
                  <a:srgbClr val="E88C07"/>
                </a:solidFill>
              </a:rPr>
              <a:t>"</a:t>
            </a:r>
            <a:r>
              <a:rPr lang="it-IT" dirty="0">
                <a:solidFill>
                  <a:srgbClr val="E88C07"/>
                </a:solidFill>
              </a:rPr>
              <a:t>50804391d94ccab2da652598</a:t>
            </a:r>
            <a:r>
              <a:rPr lang="en-US" dirty="0" smtClean="0">
                <a:solidFill>
                  <a:srgbClr val="E88C07"/>
                </a:solidFill>
              </a:rPr>
              <a:t>"</a:t>
            </a:r>
            <a:r>
              <a:rPr lang="en-US" dirty="0"/>
              <a:t>),</a:t>
            </a:r>
          </a:p>
          <a:p>
            <a:pPr>
              <a:spcBef>
                <a:spcPts val="300"/>
              </a:spcBef>
            </a:pPr>
            <a:r>
              <a:rPr lang="en-US" dirty="0"/>
              <a:t>	</a:t>
            </a:r>
            <a:r>
              <a:rPr lang="en-US" dirty="0">
                <a:solidFill>
                  <a:srgbClr val="F7D58F"/>
                </a:solidFill>
              </a:rPr>
              <a:t>"title"</a:t>
            </a:r>
            <a:r>
              <a:rPr lang="en-US" dirty="0"/>
              <a:t> : </a:t>
            </a:r>
            <a:r>
              <a:rPr lang="en-US" dirty="0">
                <a:solidFill>
                  <a:srgbClr val="F7D58F"/>
                </a:solidFill>
              </a:rPr>
              <a:t>"fellowship of the ring, the"</a:t>
            </a:r>
            <a:r>
              <a:rPr lang="en-US" dirty="0"/>
              <a:t>,</a:t>
            </a:r>
          </a:p>
          <a:p>
            <a:pPr>
              <a:spcBef>
                <a:spcPts val="300"/>
              </a:spcBef>
            </a:pPr>
            <a:r>
              <a:rPr lang="en-US" dirty="0"/>
              <a:t>	</a:t>
            </a:r>
            <a:r>
              <a:rPr lang="en-US" dirty="0">
                <a:solidFill>
                  <a:srgbClr val="F7D58F"/>
                </a:solidFill>
              </a:rPr>
              <a:t>"author"</a:t>
            </a:r>
            <a:r>
              <a:rPr lang="en-US" dirty="0"/>
              <a:t> : </a:t>
            </a:r>
            <a:r>
              <a:rPr lang="en-US" dirty="0" err="1"/>
              <a:t>ObjectId</a:t>
            </a:r>
            <a:r>
              <a:rPr lang="en-US" dirty="0"/>
              <a:t>(</a:t>
            </a:r>
            <a:r>
              <a:rPr lang="en-US" dirty="0">
                <a:solidFill>
                  <a:srgbClr val="E88C07"/>
                </a:solidFill>
              </a:rPr>
              <a:t>"507ffbb1d94ccab2da652597"</a:t>
            </a:r>
            <a:r>
              <a:rPr lang="en-US" dirty="0"/>
              <a:t>),</a:t>
            </a:r>
          </a:p>
          <a:p>
            <a:pPr>
              <a:spcBef>
                <a:spcPts val="300"/>
              </a:spcBef>
            </a:pPr>
            <a:r>
              <a:rPr lang="en-US" dirty="0"/>
              <a:t>	</a:t>
            </a:r>
            <a:r>
              <a:rPr lang="en-US" dirty="0">
                <a:solidFill>
                  <a:srgbClr val="F7D58F"/>
                </a:solidFill>
              </a:rPr>
              <a:t>"language"</a:t>
            </a:r>
            <a:r>
              <a:rPr lang="en-US" dirty="0"/>
              <a:t> : </a:t>
            </a:r>
            <a:r>
              <a:rPr lang="en-US" dirty="0">
                <a:solidFill>
                  <a:srgbClr val="F7D58F"/>
                </a:solidFill>
              </a:rPr>
              <a:t>"</a:t>
            </a:r>
            <a:r>
              <a:rPr lang="en-US" dirty="0" err="1">
                <a:solidFill>
                  <a:srgbClr val="F7D58F"/>
                </a:solidFill>
              </a:rPr>
              <a:t>english</a:t>
            </a:r>
            <a:r>
              <a:rPr lang="en-US" dirty="0">
                <a:solidFill>
                  <a:srgbClr val="F7D58F"/>
                </a:solidFill>
              </a:rPr>
              <a:t>"</a:t>
            </a:r>
            <a:r>
              <a:rPr lang="en-US" dirty="0"/>
              <a:t>,</a:t>
            </a:r>
          </a:p>
          <a:p>
            <a:pPr>
              <a:spcBef>
                <a:spcPts val="300"/>
              </a:spcBef>
            </a:pPr>
            <a:r>
              <a:rPr lang="en-US" dirty="0"/>
              <a:t>	</a:t>
            </a:r>
            <a:r>
              <a:rPr lang="en-US" dirty="0">
                <a:solidFill>
                  <a:srgbClr val="F7D58F"/>
                </a:solidFill>
              </a:rPr>
              <a:t>"genre"</a:t>
            </a:r>
            <a:r>
              <a:rPr lang="en-US" dirty="0"/>
              <a:t> : </a:t>
            </a:r>
            <a:r>
              <a:rPr lang="en-US" dirty="0" smtClean="0"/>
              <a:t>[ </a:t>
            </a:r>
            <a:r>
              <a:rPr lang="en-US" dirty="0" smtClean="0">
                <a:solidFill>
                  <a:srgbClr val="F7D58F"/>
                </a:solidFill>
              </a:rPr>
              <a:t>"</a:t>
            </a:r>
            <a:r>
              <a:rPr lang="en-US" dirty="0">
                <a:solidFill>
                  <a:srgbClr val="F7D58F"/>
                </a:solidFill>
              </a:rPr>
              <a:t>fantasy"</a:t>
            </a:r>
            <a:r>
              <a:rPr lang="en-US" dirty="0" smtClean="0"/>
              <a:t>,</a:t>
            </a:r>
            <a:r>
              <a:rPr lang="en-US" dirty="0"/>
              <a:t>	</a:t>
            </a:r>
            <a:r>
              <a:rPr lang="en-US" dirty="0">
                <a:solidFill>
                  <a:srgbClr val="F7D58F"/>
                </a:solidFill>
              </a:rPr>
              <a:t>"adventure</a:t>
            </a:r>
            <a:r>
              <a:rPr lang="en-US" dirty="0" smtClean="0">
                <a:solidFill>
                  <a:srgbClr val="F7D58F"/>
                </a:solidFill>
              </a:rPr>
              <a:t>"</a:t>
            </a:r>
            <a:r>
              <a:rPr lang="en-US" dirty="0" smtClean="0"/>
              <a:t> ]</a:t>
            </a:r>
            <a:r>
              <a:rPr lang="en-US" dirty="0"/>
              <a:t>,</a:t>
            </a:r>
          </a:p>
          <a:p>
            <a:pPr>
              <a:spcBef>
                <a:spcPts val="300"/>
              </a:spcBef>
            </a:pPr>
            <a:r>
              <a:rPr lang="en-US" dirty="0"/>
              <a:t>	</a:t>
            </a:r>
            <a:r>
              <a:rPr lang="en-US" dirty="0">
                <a:solidFill>
                  <a:srgbClr val="F7D58F"/>
                </a:solidFill>
              </a:rPr>
              <a:t>"publication"</a:t>
            </a:r>
            <a:r>
              <a:rPr lang="en-US" dirty="0"/>
              <a:t> : {</a:t>
            </a:r>
          </a:p>
          <a:p>
            <a:pPr>
              <a:spcBef>
                <a:spcPts val="300"/>
              </a:spcBef>
            </a:pPr>
            <a:r>
              <a:rPr lang="en-US" dirty="0"/>
              <a:t>			</a:t>
            </a:r>
            <a:r>
              <a:rPr lang="en-US" dirty="0" smtClean="0">
                <a:solidFill>
                  <a:srgbClr val="F7D58F"/>
                </a:solidFill>
              </a:rPr>
              <a:t>"</a:t>
            </a:r>
            <a:r>
              <a:rPr lang="en-US" dirty="0">
                <a:solidFill>
                  <a:srgbClr val="F7D58F"/>
                </a:solidFill>
              </a:rPr>
              <a:t>name"</a:t>
            </a:r>
            <a:r>
              <a:rPr lang="en-US" dirty="0"/>
              <a:t> : </a:t>
            </a:r>
            <a:r>
              <a:rPr lang="en-US" dirty="0">
                <a:solidFill>
                  <a:srgbClr val="F7D58F"/>
                </a:solidFill>
              </a:rPr>
              <a:t>"</a:t>
            </a:r>
            <a:r>
              <a:rPr lang="en-US" dirty="0" err="1" smtClean="0">
                <a:solidFill>
                  <a:srgbClr val="F7D58F"/>
                </a:solidFill>
              </a:rPr>
              <a:t>george</a:t>
            </a:r>
            <a:r>
              <a:rPr lang="en-US" dirty="0" smtClean="0">
                <a:solidFill>
                  <a:srgbClr val="F7D58F"/>
                </a:solidFill>
              </a:rPr>
              <a:t> </a:t>
            </a:r>
            <a:r>
              <a:rPr lang="en-US" dirty="0" err="1">
                <a:solidFill>
                  <a:srgbClr val="F7D58F"/>
                </a:solidFill>
              </a:rPr>
              <a:t>allen</a:t>
            </a:r>
            <a:r>
              <a:rPr lang="en-US" dirty="0">
                <a:solidFill>
                  <a:srgbClr val="F7D58F"/>
                </a:solidFill>
              </a:rPr>
              <a:t> &amp; </a:t>
            </a:r>
            <a:r>
              <a:rPr lang="en-US" dirty="0" err="1">
                <a:solidFill>
                  <a:srgbClr val="F7D58F"/>
                </a:solidFill>
              </a:rPr>
              <a:t>unwin</a:t>
            </a:r>
            <a:r>
              <a:rPr lang="en-US" dirty="0">
                <a:solidFill>
                  <a:srgbClr val="F7D58F"/>
                </a:solidFill>
              </a:rPr>
              <a:t>"</a:t>
            </a:r>
            <a:r>
              <a:rPr lang="en-US" dirty="0"/>
              <a:t>,</a:t>
            </a:r>
          </a:p>
          <a:p>
            <a:pPr>
              <a:spcBef>
                <a:spcPts val="300"/>
              </a:spcBef>
            </a:pPr>
            <a:r>
              <a:rPr lang="en-US" dirty="0"/>
              <a:t>	</a:t>
            </a:r>
            <a:r>
              <a:rPr lang="en-US" dirty="0" smtClean="0"/>
              <a:t>	</a:t>
            </a:r>
            <a:r>
              <a:rPr lang="en-US" dirty="0"/>
              <a:t>	</a:t>
            </a:r>
            <a:r>
              <a:rPr lang="en-US" dirty="0">
                <a:solidFill>
                  <a:srgbClr val="F7D58F"/>
                </a:solidFill>
              </a:rPr>
              <a:t>"location"</a:t>
            </a:r>
            <a:r>
              <a:rPr lang="en-US" dirty="0"/>
              <a:t> : </a:t>
            </a:r>
            <a:r>
              <a:rPr lang="en-US" dirty="0">
                <a:solidFill>
                  <a:srgbClr val="F7D58F"/>
                </a:solidFill>
              </a:rPr>
              <a:t>"London"</a:t>
            </a:r>
            <a:r>
              <a:rPr lang="en-US" dirty="0"/>
              <a:t>,</a:t>
            </a:r>
          </a:p>
          <a:p>
            <a:pPr>
              <a:spcBef>
                <a:spcPts val="300"/>
              </a:spcBef>
            </a:pPr>
            <a:r>
              <a:rPr lang="en-US" dirty="0"/>
              <a:t>	</a:t>
            </a:r>
            <a:r>
              <a:rPr lang="en-US" dirty="0" smtClean="0"/>
              <a:t>	</a:t>
            </a:r>
            <a:r>
              <a:rPr lang="en-US" dirty="0"/>
              <a:t>	</a:t>
            </a:r>
            <a:r>
              <a:rPr lang="en-US" dirty="0">
                <a:solidFill>
                  <a:srgbClr val="F7D58F"/>
                </a:solidFill>
              </a:rPr>
              <a:t>"date" </a:t>
            </a:r>
            <a:r>
              <a:rPr lang="en-US" dirty="0"/>
              <a:t>: </a:t>
            </a:r>
            <a:r>
              <a:rPr lang="en-US" dirty="0" err="1"/>
              <a:t>ISODate</a:t>
            </a:r>
            <a:r>
              <a:rPr lang="en-US" dirty="0"/>
              <a:t>(</a:t>
            </a:r>
            <a:r>
              <a:rPr lang="en-US" dirty="0">
                <a:solidFill>
                  <a:srgbClr val="AED676"/>
                </a:solidFill>
              </a:rPr>
              <a:t>"1954-07-21T04:00:00Z"</a:t>
            </a:r>
            <a:r>
              <a:rPr lang="en-US" dirty="0"/>
              <a:t>)</a:t>
            </a:r>
          </a:p>
          <a:p>
            <a:pPr>
              <a:spcBef>
                <a:spcPts val="300"/>
              </a:spcBef>
            </a:pPr>
            <a:r>
              <a:rPr lang="en-US" dirty="0"/>
              <a:t>	}</a:t>
            </a:r>
          </a:p>
          <a:p>
            <a:pPr>
              <a:spcBef>
                <a:spcPts val="300"/>
              </a:spcBef>
            </a:pPr>
            <a:r>
              <a:rPr lang="en-US" dirty="0"/>
              <a:t>}</a:t>
            </a:r>
          </a:p>
        </p:txBody>
      </p:sp>
      <p:sp>
        <p:nvSpPr>
          <p:cNvPr id="3" name="Title 2"/>
          <p:cNvSpPr>
            <a:spLocks noGrp="1"/>
          </p:cNvSpPr>
          <p:nvPr>
            <p:ph type="title"/>
          </p:nvPr>
        </p:nvSpPr>
        <p:spPr/>
        <p:txBody>
          <a:bodyPr>
            <a:normAutofit fontScale="90000"/>
          </a:bodyPr>
          <a:lstStyle/>
          <a:p>
            <a:r>
              <a:rPr lang="en-US" dirty="0" smtClean="0"/>
              <a:t>Reach into nested values</a:t>
            </a:r>
            <a:br>
              <a:rPr lang="en-US" dirty="0" smtClean="0"/>
            </a:br>
            <a:r>
              <a:rPr lang="en-US" dirty="0" smtClean="0"/>
              <a:t>using dot notation</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8569955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&gt; </a:t>
            </a:r>
            <a:r>
              <a:rPr lang="en-US" dirty="0" err="1" smtClean="0">
                <a:solidFill>
                  <a:srgbClr val="5CA930"/>
                </a:solidFill>
              </a:rPr>
              <a:t>db.books.update</a:t>
            </a:r>
            <a:r>
              <a:rPr lang="en-US" dirty="0" smtClean="0"/>
              <a:t>(</a:t>
            </a:r>
          </a:p>
          <a:p>
            <a:r>
              <a:rPr lang="en-US" dirty="0" smtClean="0"/>
              <a:t>			{</a:t>
            </a:r>
            <a:r>
              <a:rPr lang="en-US" dirty="0">
                <a:solidFill>
                  <a:srgbClr val="F7D58F"/>
                </a:solidFill>
              </a:rPr>
              <a:t>"_id"</a:t>
            </a:r>
            <a:r>
              <a:rPr lang="en-US" dirty="0"/>
              <a:t> : </a:t>
            </a:r>
            <a:r>
              <a:rPr lang="en-US" dirty="0" err="1"/>
              <a:t>ObjectId</a:t>
            </a:r>
            <a:r>
              <a:rPr lang="en-US" dirty="0"/>
              <a:t>(</a:t>
            </a:r>
            <a:r>
              <a:rPr lang="en-US" dirty="0" smtClean="0">
                <a:solidFill>
                  <a:srgbClr val="E88C07"/>
                </a:solidFill>
              </a:rPr>
              <a:t>"</a:t>
            </a:r>
            <a:r>
              <a:rPr lang="it-IT" dirty="0">
                <a:solidFill>
                  <a:srgbClr val="E88C07"/>
                </a:solidFill>
              </a:rPr>
              <a:t>50804391d94ccab2da652598</a:t>
            </a:r>
            <a:r>
              <a:rPr lang="en-US" dirty="0" smtClean="0">
                <a:solidFill>
                  <a:srgbClr val="E88C07"/>
                </a:solidFill>
              </a:rPr>
              <a:t>"</a:t>
            </a:r>
            <a:r>
              <a:rPr lang="en-US" dirty="0"/>
              <a:t>)</a:t>
            </a:r>
            <a:r>
              <a:rPr lang="en-US" dirty="0" smtClean="0"/>
              <a:t>},</a:t>
            </a:r>
          </a:p>
          <a:p>
            <a:r>
              <a:rPr lang="en-US" dirty="0" smtClean="0"/>
              <a:t>				{ $set : {</a:t>
            </a:r>
          </a:p>
          <a:p>
            <a:r>
              <a:rPr lang="en-US" dirty="0" smtClean="0"/>
              <a:t>						</a:t>
            </a:r>
            <a:r>
              <a:rPr lang="en-US" dirty="0" err="1" smtClean="0"/>
              <a:t>isbn</a:t>
            </a:r>
            <a:r>
              <a:rPr lang="en-US" dirty="0" smtClean="0"/>
              <a:t>: </a:t>
            </a:r>
            <a:r>
              <a:rPr lang="en-US" dirty="0" smtClean="0">
                <a:solidFill>
                  <a:srgbClr val="F7D58F"/>
                </a:solidFill>
              </a:rPr>
              <a:t>'0547928211'</a:t>
            </a:r>
            <a:r>
              <a:rPr lang="en-US" dirty="0" smtClean="0"/>
              <a:t>,</a:t>
            </a:r>
          </a:p>
          <a:p>
            <a:r>
              <a:rPr lang="en-US" dirty="0"/>
              <a:t>	</a:t>
            </a:r>
            <a:r>
              <a:rPr lang="en-US" dirty="0" smtClean="0"/>
              <a:t>					pages: </a:t>
            </a:r>
            <a:r>
              <a:rPr lang="en-US" dirty="0" smtClean="0">
                <a:solidFill>
                  <a:srgbClr val="AFD2E9"/>
                </a:solidFill>
              </a:rPr>
              <a:t>432</a:t>
            </a:r>
          </a:p>
          <a:p>
            <a:r>
              <a:rPr lang="en-US" dirty="0" smtClean="0"/>
              <a:t>						}</a:t>
            </a:r>
          </a:p>
          <a:p>
            <a:r>
              <a:rPr lang="en-US" dirty="0" smtClean="0"/>
              <a:t>  })</a:t>
            </a:r>
          </a:p>
        </p:txBody>
      </p:sp>
      <p:sp>
        <p:nvSpPr>
          <p:cNvPr id="3" name="Title 2"/>
          <p:cNvSpPr>
            <a:spLocks noGrp="1"/>
          </p:cNvSpPr>
          <p:nvPr>
            <p:ph type="title"/>
          </p:nvPr>
        </p:nvSpPr>
        <p:spPr/>
        <p:txBody>
          <a:bodyPr/>
          <a:lstStyle/>
          <a:p>
            <a:r>
              <a:rPr lang="en-US" dirty="0" smtClean="0"/>
              <a:t>Update books</a:t>
            </a:r>
            <a:endParaRPr lang="en-US" dirty="0"/>
          </a:p>
        </p:txBody>
      </p:sp>
      <p:sp>
        <p:nvSpPr>
          <p:cNvPr id="5" name="Text Placeholder 4"/>
          <p:cNvSpPr>
            <a:spLocks noGrp="1"/>
          </p:cNvSpPr>
          <p:nvPr>
            <p:ph type="body" sz="quarter" idx="10"/>
          </p:nvPr>
        </p:nvSpPr>
        <p:spPr/>
        <p:txBody>
          <a:bodyPr/>
          <a:lstStyle/>
          <a:p>
            <a:endParaRPr lang="en-US"/>
          </a:p>
        </p:txBody>
      </p:sp>
      <p:sp>
        <p:nvSpPr>
          <p:cNvPr id="6" name="TextBox 5"/>
          <p:cNvSpPr txBox="1"/>
          <p:nvPr/>
        </p:nvSpPr>
        <p:spPr>
          <a:xfrm>
            <a:off x="2402681" y="4327475"/>
            <a:ext cx="6470877" cy="1569660"/>
          </a:xfrm>
          <a:prstGeom prst="rect">
            <a:avLst/>
          </a:prstGeom>
          <a:noFill/>
        </p:spPr>
        <p:txBody>
          <a:bodyPr wrap="square" rtlCol="0">
            <a:spAutoFit/>
          </a:bodyPr>
          <a:lstStyle/>
          <a:p>
            <a:r>
              <a:rPr lang="en-US" sz="3200" dirty="0">
                <a:solidFill>
                  <a:schemeClr val="bg2"/>
                </a:solidFill>
              </a:rPr>
              <a:t>T</a:t>
            </a:r>
            <a:r>
              <a:rPr lang="en-US" sz="3200" dirty="0" smtClean="0">
                <a:solidFill>
                  <a:schemeClr val="bg2"/>
                </a:solidFill>
              </a:rPr>
              <a:t>rue agile development. </a:t>
            </a:r>
          </a:p>
          <a:p>
            <a:r>
              <a:rPr lang="en-US" sz="3200" dirty="0" smtClean="0">
                <a:solidFill>
                  <a:schemeClr val="bg2"/>
                </a:solidFill>
              </a:rPr>
              <a:t>Simply change how you work with </a:t>
            </a:r>
          </a:p>
          <a:p>
            <a:r>
              <a:rPr lang="en-US" sz="3200" dirty="0" smtClean="0">
                <a:solidFill>
                  <a:schemeClr val="bg2"/>
                </a:solidFill>
              </a:rPr>
              <a:t>the data and the database follows</a:t>
            </a:r>
            <a:endParaRPr lang="en-US" sz="3200" dirty="0">
              <a:solidFill>
                <a:schemeClr val="bg2"/>
              </a:solidFill>
            </a:endParaRPr>
          </a:p>
        </p:txBody>
      </p:sp>
    </p:spTree>
    <p:extLst>
      <p:ext uri="{BB962C8B-B14F-4D97-AF65-F5344CB8AC3E}">
        <p14:creationId xmlns:p14="http://schemas.microsoft.com/office/powerpoint/2010/main" val="62784764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72"/>
              </a:spcBef>
            </a:pPr>
            <a:r>
              <a:rPr lang="en-US" dirty="0" err="1">
                <a:solidFill>
                  <a:srgbClr val="5CA930"/>
                </a:solidFill>
              </a:rPr>
              <a:t>db.books.findOne</a:t>
            </a:r>
            <a:r>
              <a:rPr lang="en-US" dirty="0"/>
              <a:t>()</a:t>
            </a:r>
          </a:p>
          <a:p>
            <a:pPr>
              <a:spcBef>
                <a:spcPts val="72"/>
              </a:spcBef>
            </a:pPr>
            <a:r>
              <a:rPr lang="en-US" dirty="0"/>
              <a:t>{</a:t>
            </a:r>
          </a:p>
          <a:p>
            <a:pPr>
              <a:spcBef>
                <a:spcPts val="72"/>
              </a:spcBef>
            </a:pPr>
            <a:r>
              <a:rPr lang="en-US" dirty="0"/>
              <a:t>	</a:t>
            </a:r>
            <a:r>
              <a:rPr lang="en-US" dirty="0">
                <a:solidFill>
                  <a:srgbClr val="F7D58F"/>
                </a:solidFill>
              </a:rPr>
              <a:t>"_id"</a:t>
            </a:r>
            <a:r>
              <a:rPr lang="en-US" dirty="0"/>
              <a:t> : </a:t>
            </a:r>
            <a:r>
              <a:rPr lang="en-US" dirty="0" err="1"/>
              <a:t>ObjectId</a:t>
            </a:r>
            <a:r>
              <a:rPr lang="en-US" dirty="0"/>
              <a:t>(</a:t>
            </a:r>
            <a:r>
              <a:rPr lang="en-US" dirty="0">
                <a:solidFill>
                  <a:srgbClr val="E88C07"/>
                </a:solidFill>
              </a:rPr>
              <a:t>"50804ec7d94ccab2da65259a"</a:t>
            </a:r>
            <a:r>
              <a:rPr lang="en-US" dirty="0"/>
              <a:t>),</a:t>
            </a:r>
          </a:p>
          <a:p>
            <a:pPr>
              <a:spcBef>
                <a:spcPts val="72"/>
              </a:spcBef>
            </a:pPr>
            <a:r>
              <a:rPr lang="en-US" dirty="0"/>
              <a:t>	</a:t>
            </a:r>
            <a:r>
              <a:rPr lang="en-US" dirty="0">
                <a:solidFill>
                  <a:srgbClr val="F7D58F"/>
                </a:solidFill>
              </a:rPr>
              <a:t>"author"</a:t>
            </a:r>
            <a:r>
              <a:rPr lang="en-US" dirty="0"/>
              <a:t> : </a:t>
            </a:r>
            <a:r>
              <a:rPr lang="en-US" dirty="0" err="1"/>
              <a:t>ObjectId</a:t>
            </a:r>
            <a:r>
              <a:rPr lang="en-US" dirty="0"/>
              <a:t>(</a:t>
            </a:r>
            <a:r>
              <a:rPr lang="en-US" dirty="0">
                <a:solidFill>
                  <a:srgbClr val="E88C07"/>
                </a:solidFill>
              </a:rPr>
              <a:t>"507ffbb1d94ccab2da652597"</a:t>
            </a:r>
            <a:r>
              <a:rPr lang="en-US" dirty="0"/>
              <a:t>),</a:t>
            </a:r>
          </a:p>
          <a:p>
            <a:pPr>
              <a:spcBef>
                <a:spcPts val="72"/>
              </a:spcBef>
            </a:pPr>
            <a:r>
              <a:rPr lang="en-US" dirty="0"/>
              <a:t>	</a:t>
            </a:r>
            <a:r>
              <a:rPr lang="en-US" dirty="0">
                <a:solidFill>
                  <a:srgbClr val="F7D58F"/>
                </a:solidFill>
              </a:rPr>
              <a:t>"genre"</a:t>
            </a:r>
            <a:r>
              <a:rPr lang="en-US" dirty="0"/>
              <a:t> : </a:t>
            </a:r>
            <a:r>
              <a:rPr lang="en-US" dirty="0" smtClean="0"/>
              <a:t>[ </a:t>
            </a:r>
            <a:r>
              <a:rPr lang="en-US" dirty="0" smtClean="0">
                <a:solidFill>
                  <a:srgbClr val="F7D58F"/>
                </a:solidFill>
              </a:rPr>
              <a:t>"</a:t>
            </a:r>
            <a:r>
              <a:rPr lang="en-US" dirty="0">
                <a:solidFill>
                  <a:srgbClr val="F7D58F"/>
                </a:solidFill>
              </a:rPr>
              <a:t>fantasy"</a:t>
            </a:r>
            <a:r>
              <a:rPr lang="en-US" dirty="0" smtClean="0"/>
              <a:t>, </a:t>
            </a:r>
            <a:r>
              <a:rPr lang="en-US" dirty="0" smtClean="0">
                <a:solidFill>
                  <a:srgbClr val="F7D58F"/>
                </a:solidFill>
              </a:rPr>
              <a:t>"</a:t>
            </a:r>
            <a:r>
              <a:rPr lang="en-US" dirty="0">
                <a:solidFill>
                  <a:srgbClr val="F7D58F"/>
                </a:solidFill>
              </a:rPr>
              <a:t>adventure</a:t>
            </a:r>
            <a:r>
              <a:rPr lang="en-US" dirty="0" smtClean="0">
                <a:solidFill>
                  <a:srgbClr val="F7D58F"/>
                </a:solidFill>
              </a:rPr>
              <a:t>"</a:t>
            </a:r>
            <a:r>
              <a:rPr lang="en-US" dirty="0" smtClean="0"/>
              <a:t> ]</a:t>
            </a:r>
            <a:r>
              <a:rPr lang="en-US" dirty="0"/>
              <a:t>,</a:t>
            </a:r>
          </a:p>
          <a:p>
            <a:pPr>
              <a:spcBef>
                <a:spcPts val="72"/>
              </a:spcBef>
            </a:pPr>
            <a:r>
              <a:rPr lang="en-US" dirty="0"/>
              <a:t>	</a:t>
            </a:r>
            <a:r>
              <a:rPr lang="en-US" dirty="0">
                <a:solidFill>
                  <a:srgbClr val="F7D58F"/>
                </a:solidFill>
              </a:rPr>
              <a:t>"</a:t>
            </a:r>
            <a:r>
              <a:rPr lang="en-US" dirty="0" err="1">
                <a:solidFill>
                  <a:srgbClr val="F7D58F"/>
                </a:solidFill>
              </a:rPr>
              <a:t>isbn</a:t>
            </a:r>
            <a:r>
              <a:rPr lang="en-US" dirty="0">
                <a:solidFill>
                  <a:srgbClr val="F7D58F"/>
                </a:solidFill>
              </a:rPr>
              <a:t>"</a:t>
            </a:r>
            <a:r>
              <a:rPr lang="en-US" dirty="0"/>
              <a:t> : </a:t>
            </a:r>
            <a:r>
              <a:rPr lang="en-US" dirty="0">
                <a:solidFill>
                  <a:srgbClr val="F7D58F"/>
                </a:solidFill>
              </a:rPr>
              <a:t>"0395082544"</a:t>
            </a:r>
            <a:r>
              <a:rPr lang="en-US" dirty="0"/>
              <a:t>,</a:t>
            </a:r>
          </a:p>
          <a:p>
            <a:pPr>
              <a:spcBef>
                <a:spcPts val="72"/>
              </a:spcBef>
            </a:pPr>
            <a:r>
              <a:rPr lang="en-US" dirty="0"/>
              <a:t>	</a:t>
            </a:r>
            <a:r>
              <a:rPr lang="en-US" dirty="0">
                <a:solidFill>
                  <a:srgbClr val="F7D58F"/>
                </a:solidFill>
              </a:rPr>
              <a:t>"language"</a:t>
            </a:r>
            <a:r>
              <a:rPr lang="en-US" dirty="0"/>
              <a:t> </a:t>
            </a:r>
            <a:r>
              <a:rPr lang="en-US" dirty="0" smtClean="0"/>
              <a:t>: </a:t>
            </a:r>
            <a:r>
              <a:rPr lang="en-US" dirty="0">
                <a:solidFill>
                  <a:srgbClr val="F7D58F"/>
                </a:solidFill>
              </a:rPr>
              <a:t>"</a:t>
            </a:r>
            <a:r>
              <a:rPr lang="en-US" dirty="0" err="1">
                <a:solidFill>
                  <a:srgbClr val="F7D58F"/>
                </a:solidFill>
              </a:rPr>
              <a:t>english</a:t>
            </a:r>
            <a:r>
              <a:rPr lang="en-US" dirty="0">
                <a:solidFill>
                  <a:srgbClr val="F7D58F"/>
                </a:solidFill>
              </a:rPr>
              <a:t>"</a:t>
            </a:r>
            <a:r>
              <a:rPr lang="en-US" dirty="0"/>
              <a:t>,</a:t>
            </a:r>
          </a:p>
          <a:p>
            <a:pPr>
              <a:spcBef>
                <a:spcPts val="72"/>
              </a:spcBef>
            </a:pPr>
            <a:r>
              <a:rPr lang="en-US" dirty="0"/>
              <a:t>	</a:t>
            </a:r>
            <a:r>
              <a:rPr lang="en-US" dirty="0">
                <a:solidFill>
                  <a:srgbClr val="F7D58F"/>
                </a:solidFill>
              </a:rPr>
              <a:t>"pages"</a:t>
            </a:r>
            <a:r>
              <a:rPr lang="en-US" dirty="0"/>
              <a:t> </a:t>
            </a:r>
            <a:r>
              <a:rPr lang="en-US" dirty="0" smtClean="0"/>
              <a:t>: </a:t>
            </a:r>
            <a:r>
              <a:rPr lang="en-US" dirty="0" smtClean="0">
                <a:solidFill>
                  <a:srgbClr val="AFD2E9"/>
                </a:solidFill>
              </a:rPr>
              <a:t>432</a:t>
            </a:r>
            <a:r>
              <a:rPr lang="en-US" dirty="0" smtClean="0"/>
              <a:t>,</a:t>
            </a:r>
            <a:endParaRPr lang="en-US" dirty="0"/>
          </a:p>
          <a:p>
            <a:pPr>
              <a:spcBef>
                <a:spcPts val="72"/>
              </a:spcBef>
            </a:pPr>
            <a:r>
              <a:rPr lang="en-US" dirty="0"/>
              <a:t>	</a:t>
            </a:r>
            <a:r>
              <a:rPr lang="en-US" dirty="0">
                <a:solidFill>
                  <a:srgbClr val="F7D58F"/>
                </a:solidFill>
              </a:rPr>
              <a:t>"publication"</a:t>
            </a:r>
            <a:r>
              <a:rPr lang="en-US" dirty="0"/>
              <a:t> : {</a:t>
            </a:r>
          </a:p>
          <a:p>
            <a:pPr>
              <a:spcBef>
                <a:spcPts val="72"/>
              </a:spcBef>
            </a:pPr>
            <a:r>
              <a:rPr lang="en-US" dirty="0"/>
              <a:t>		</a:t>
            </a:r>
            <a:r>
              <a:rPr lang="en-US" dirty="0" smtClean="0"/>
              <a:t>	</a:t>
            </a:r>
            <a:r>
              <a:rPr lang="en-US" dirty="0" smtClean="0">
                <a:solidFill>
                  <a:srgbClr val="F7D58F"/>
                </a:solidFill>
              </a:rPr>
              <a:t>"</a:t>
            </a:r>
            <a:r>
              <a:rPr lang="en-US" dirty="0">
                <a:solidFill>
                  <a:srgbClr val="F7D58F"/>
                </a:solidFill>
              </a:rPr>
              <a:t>name"</a:t>
            </a:r>
            <a:r>
              <a:rPr lang="en-US" dirty="0"/>
              <a:t> : </a:t>
            </a:r>
            <a:r>
              <a:rPr lang="en-US" dirty="0">
                <a:solidFill>
                  <a:srgbClr val="F7D58F"/>
                </a:solidFill>
              </a:rPr>
              <a:t>"</a:t>
            </a:r>
            <a:r>
              <a:rPr lang="en-US" dirty="0" err="1">
                <a:solidFill>
                  <a:srgbClr val="F7D58F"/>
                </a:solidFill>
              </a:rPr>
              <a:t>george</a:t>
            </a:r>
            <a:r>
              <a:rPr lang="en-US" dirty="0">
                <a:solidFill>
                  <a:srgbClr val="F7D58F"/>
                </a:solidFill>
              </a:rPr>
              <a:t> </a:t>
            </a:r>
            <a:r>
              <a:rPr lang="en-US" dirty="0" err="1">
                <a:solidFill>
                  <a:srgbClr val="F7D58F"/>
                </a:solidFill>
              </a:rPr>
              <a:t>allen</a:t>
            </a:r>
            <a:r>
              <a:rPr lang="en-US" dirty="0">
                <a:solidFill>
                  <a:srgbClr val="F7D58F"/>
                </a:solidFill>
              </a:rPr>
              <a:t> &amp; </a:t>
            </a:r>
            <a:r>
              <a:rPr lang="en-US" dirty="0" err="1">
                <a:solidFill>
                  <a:srgbClr val="F7D58F"/>
                </a:solidFill>
              </a:rPr>
              <a:t>unwin</a:t>
            </a:r>
            <a:r>
              <a:rPr lang="en-US" dirty="0">
                <a:solidFill>
                  <a:srgbClr val="F7D58F"/>
                </a:solidFill>
              </a:rPr>
              <a:t>"</a:t>
            </a:r>
            <a:r>
              <a:rPr lang="en-US" dirty="0"/>
              <a:t>,</a:t>
            </a:r>
          </a:p>
          <a:p>
            <a:pPr>
              <a:spcBef>
                <a:spcPts val="72"/>
              </a:spcBef>
            </a:pPr>
            <a:r>
              <a:rPr lang="en-US" dirty="0"/>
              <a:t>	</a:t>
            </a:r>
            <a:r>
              <a:rPr lang="en-US" dirty="0" smtClean="0"/>
              <a:t>	</a:t>
            </a:r>
            <a:r>
              <a:rPr lang="en-US" dirty="0"/>
              <a:t>	</a:t>
            </a:r>
            <a:r>
              <a:rPr lang="en-US" dirty="0">
                <a:solidFill>
                  <a:srgbClr val="F7D58F"/>
                </a:solidFill>
              </a:rPr>
              <a:t>"location"</a:t>
            </a:r>
            <a:r>
              <a:rPr lang="en-US" dirty="0"/>
              <a:t> : </a:t>
            </a:r>
            <a:r>
              <a:rPr lang="en-US" dirty="0">
                <a:solidFill>
                  <a:srgbClr val="F7D58F"/>
                </a:solidFill>
              </a:rPr>
              <a:t>"London"</a:t>
            </a:r>
            <a:r>
              <a:rPr lang="en-US" dirty="0"/>
              <a:t>,</a:t>
            </a:r>
          </a:p>
          <a:p>
            <a:pPr>
              <a:spcBef>
                <a:spcPts val="72"/>
              </a:spcBef>
            </a:pPr>
            <a:r>
              <a:rPr lang="en-US" dirty="0"/>
              <a:t>	</a:t>
            </a:r>
            <a:r>
              <a:rPr lang="en-US" dirty="0" smtClean="0"/>
              <a:t>	</a:t>
            </a:r>
            <a:r>
              <a:rPr lang="en-US" dirty="0"/>
              <a:t>	"date" : </a:t>
            </a:r>
            <a:r>
              <a:rPr lang="en-US" dirty="0" err="1"/>
              <a:t>ISODate</a:t>
            </a:r>
            <a:r>
              <a:rPr lang="en-US" dirty="0"/>
              <a:t>(</a:t>
            </a:r>
            <a:r>
              <a:rPr lang="en-US" dirty="0">
                <a:solidFill>
                  <a:srgbClr val="AED676"/>
                </a:solidFill>
              </a:rPr>
              <a:t>"1954-07-21T04:00:00Z"</a:t>
            </a:r>
            <a:r>
              <a:rPr lang="en-US" dirty="0"/>
              <a:t>)</a:t>
            </a:r>
          </a:p>
          <a:p>
            <a:pPr>
              <a:spcBef>
                <a:spcPts val="72"/>
              </a:spcBef>
            </a:pPr>
            <a:r>
              <a:rPr lang="en-US" dirty="0"/>
              <a:t>	},</a:t>
            </a:r>
          </a:p>
          <a:p>
            <a:pPr>
              <a:spcBef>
                <a:spcPts val="72"/>
              </a:spcBef>
            </a:pPr>
            <a:r>
              <a:rPr lang="en-US" dirty="0"/>
              <a:t>	</a:t>
            </a:r>
            <a:r>
              <a:rPr lang="en-US" dirty="0">
                <a:solidFill>
                  <a:srgbClr val="F7D58F"/>
                </a:solidFill>
              </a:rPr>
              <a:t>"title"</a:t>
            </a:r>
            <a:r>
              <a:rPr lang="en-US" dirty="0"/>
              <a:t> : </a:t>
            </a:r>
            <a:r>
              <a:rPr lang="en-US" dirty="0">
                <a:solidFill>
                  <a:srgbClr val="F7D58F"/>
                </a:solidFill>
              </a:rPr>
              <a:t>"fellowship of the ring, the"</a:t>
            </a:r>
          </a:p>
          <a:p>
            <a:pPr>
              <a:spcBef>
                <a:spcPts val="72"/>
              </a:spcBef>
            </a:pPr>
            <a:r>
              <a:rPr lang="en-US" dirty="0"/>
              <a:t>}</a:t>
            </a:r>
          </a:p>
        </p:txBody>
      </p:sp>
      <p:sp>
        <p:nvSpPr>
          <p:cNvPr id="3" name="Title 2"/>
          <p:cNvSpPr>
            <a:spLocks noGrp="1"/>
          </p:cNvSpPr>
          <p:nvPr>
            <p:ph type="title"/>
          </p:nvPr>
        </p:nvSpPr>
        <p:spPr/>
        <p:txBody>
          <a:bodyPr/>
          <a:lstStyle/>
          <a:p>
            <a:r>
              <a:rPr lang="en-US" dirty="0" smtClean="0"/>
              <a:t>The Updated Book record</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949897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noAutofit/>
          </a:bodyPr>
          <a:lstStyle/>
          <a:p>
            <a:r>
              <a:rPr lang="en-US" sz="4000" dirty="0" smtClean="0"/>
              <a:t>MongoDB is</a:t>
            </a:r>
            <a:r>
              <a:rPr lang="en-US" sz="4000" dirty="0"/>
              <a:t> </a:t>
            </a:r>
            <a:r>
              <a:rPr lang="en-US" sz="4000" dirty="0" smtClean="0"/>
              <a:t>a ___________ database</a:t>
            </a:r>
            <a:endParaRPr lang="en-US" sz="4000" dirty="0"/>
          </a:p>
        </p:txBody>
      </p:sp>
      <p:sp>
        <p:nvSpPr>
          <p:cNvPr id="5" name="Text Placeholder 4"/>
          <p:cNvSpPr>
            <a:spLocks noGrp="1"/>
          </p:cNvSpPr>
          <p:nvPr>
            <p:ph type="body" sz="quarter" idx="11"/>
          </p:nvPr>
        </p:nvSpPr>
        <p:spPr/>
        <p:txBody>
          <a:bodyPr/>
          <a:lstStyle/>
          <a:p>
            <a:r>
              <a:rPr lang="en-US" dirty="0" smtClean="0"/>
              <a:t>Document</a:t>
            </a:r>
          </a:p>
          <a:p>
            <a:r>
              <a:rPr lang="en-US" dirty="0"/>
              <a:t>O</a:t>
            </a:r>
            <a:r>
              <a:rPr lang="en-US" dirty="0" smtClean="0"/>
              <a:t>pen source</a:t>
            </a:r>
          </a:p>
          <a:p>
            <a:r>
              <a:rPr lang="en-US" dirty="0"/>
              <a:t>High </a:t>
            </a:r>
            <a:r>
              <a:rPr lang="en-US" dirty="0" smtClean="0"/>
              <a:t>performance</a:t>
            </a:r>
          </a:p>
          <a:p>
            <a:r>
              <a:rPr lang="en-US" dirty="0" smtClean="0"/>
              <a:t>Horizontally scalable </a:t>
            </a:r>
          </a:p>
          <a:p>
            <a:r>
              <a:rPr lang="en-US" dirty="0" smtClean="0"/>
              <a:t>Full featured</a:t>
            </a:r>
          </a:p>
          <a:p>
            <a:endParaRPr lang="en-US" dirty="0"/>
          </a:p>
        </p:txBody>
      </p:sp>
    </p:spTree>
    <p:extLst>
      <p:ext uri="{BB962C8B-B14F-4D97-AF65-F5344CB8AC3E}">
        <p14:creationId xmlns:p14="http://schemas.microsoft.com/office/powerpoint/2010/main" val="88498733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b="0" dirty="0" smtClean="0"/>
              <a:t>&gt; </a:t>
            </a:r>
            <a:r>
              <a:rPr lang="en-US" sz="2400" b="0" dirty="0" err="1" smtClean="0">
                <a:solidFill>
                  <a:srgbClr val="5CA930"/>
                </a:solidFill>
              </a:rPr>
              <a:t>db.books.ensureIndex</a:t>
            </a:r>
            <a:r>
              <a:rPr lang="en-US" sz="2400" b="0" dirty="0"/>
              <a:t>({title: </a:t>
            </a:r>
            <a:r>
              <a:rPr lang="en-US" sz="2400" b="0" dirty="0">
                <a:solidFill>
                  <a:srgbClr val="AFD2E9"/>
                </a:solidFill>
              </a:rPr>
              <a:t>1</a:t>
            </a:r>
            <a:r>
              <a:rPr lang="en-US" sz="2400" b="0" dirty="0"/>
              <a:t>}</a:t>
            </a:r>
            <a:r>
              <a:rPr lang="en-US" sz="2400" b="0" dirty="0" smtClean="0"/>
              <a:t>)</a:t>
            </a:r>
          </a:p>
          <a:p>
            <a:endParaRPr lang="en-US" sz="2400" b="0" dirty="0" smtClean="0"/>
          </a:p>
          <a:p>
            <a:r>
              <a:rPr lang="en-US" sz="2400" b="0" dirty="0" smtClean="0"/>
              <a:t>&gt; </a:t>
            </a:r>
            <a:r>
              <a:rPr lang="en-US" sz="2400" b="0" dirty="0" err="1" smtClean="0">
                <a:solidFill>
                  <a:srgbClr val="5CA930"/>
                </a:solidFill>
              </a:rPr>
              <a:t>db.books.ensureIndex</a:t>
            </a:r>
            <a:r>
              <a:rPr lang="en-US" sz="2400" b="0" dirty="0" smtClean="0"/>
              <a:t>({genre : </a:t>
            </a:r>
            <a:r>
              <a:rPr lang="en-US" sz="2400" b="0" dirty="0" smtClean="0">
                <a:solidFill>
                  <a:srgbClr val="AFD2E9"/>
                </a:solidFill>
              </a:rPr>
              <a:t>1</a:t>
            </a:r>
            <a:r>
              <a:rPr lang="en-US" sz="2400" b="0" dirty="0" smtClean="0"/>
              <a:t>})</a:t>
            </a:r>
          </a:p>
          <a:p>
            <a:endParaRPr lang="en-US" sz="2400" b="0" dirty="0"/>
          </a:p>
          <a:p>
            <a:r>
              <a:rPr lang="en-US" sz="2000" b="0" dirty="0"/>
              <a:t>&gt; </a:t>
            </a:r>
            <a:r>
              <a:rPr lang="en-US" sz="2000" b="0" dirty="0" err="1">
                <a:solidFill>
                  <a:srgbClr val="5CA930"/>
                </a:solidFill>
              </a:rPr>
              <a:t>db.books.ensureIndex</a:t>
            </a:r>
            <a:r>
              <a:rPr lang="en-US" sz="2000" b="0" dirty="0"/>
              <a:t>(</a:t>
            </a:r>
            <a:r>
              <a:rPr lang="en-US" sz="2000" b="0" dirty="0" smtClean="0"/>
              <a:t>{</a:t>
            </a:r>
            <a:r>
              <a:rPr lang="en-US" sz="2000" b="0" dirty="0" smtClean="0">
                <a:solidFill>
                  <a:srgbClr val="F7D58F"/>
                </a:solidFill>
              </a:rPr>
              <a:t>'</a:t>
            </a:r>
            <a:r>
              <a:rPr lang="en-US" sz="2000" b="0" dirty="0" err="1" smtClean="0">
                <a:solidFill>
                  <a:srgbClr val="F7D58F"/>
                </a:solidFill>
              </a:rPr>
              <a:t>publication.date</a:t>
            </a:r>
            <a:r>
              <a:rPr lang="en-US" sz="2000" b="0" dirty="0" smtClean="0">
                <a:solidFill>
                  <a:srgbClr val="F7D58F"/>
                </a:solidFill>
              </a:rPr>
              <a:t>'</a:t>
            </a:r>
            <a:r>
              <a:rPr lang="en-US" sz="2000" b="0" dirty="0" smtClean="0"/>
              <a:t>: </a:t>
            </a:r>
            <a:r>
              <a:rPr lang="en-US" sz="2000" b="0" dirty="0" smtClean="0">
                <a:solidFill>
                  <a:srgbClr val="AFD2E9"/>
                </a:solidFill>
              </a:rPr>
              <a:t>-1</a:t>
            </a:r>
            <a:r>
              <a:rPr lang="en-US" sz="2000" b="0" dirty="0"/>
              <a:t>})</a:t>
            </a:r>
          </a:p>
          <a:p>
            <a:endParaRPr lang="en-US" sz="2400" b="0" dirty="0"/>
          </a:p>
        </p:txBody>
      </p:sp>
      <p:sp>
        <p:nvSpPr>
          <p:cNvPr id="3" name="Title 2"/>
          <p:cNvSpPr>
            <a:spLocks noGrp="1"/>
          </p:cNvSpPr>
          <p:nvPr>
            <p:ph type="title"/>
          </p:nvPr>
        </p:nvSpPr>
        <p:spPr/>
        <p:txBody>
          <a:bodyPr/>
          <a:lstStyle/>
          <a:p>
            <a:r>
              <a:rPr lang="en-US" dirty="0" smtClean="0"/>
              <a:t>Creating indexes</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255679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72"/>
              </a:spcBef>
            </a:pPr>
            <a:r>
              <a:rPr lang="en-US" dirty="0"/>
              <a:t>&gt; </a:t>
            </a:r>
            <a:r>
              <a:rPr lang="en-US" dirty="0" err="1">
                <a:solidFill>
                  <a:srgbClr val="5CA930"/>
                </a:solidFill>
              </a:rPr>
              <a:t>db.books.findOne</a:t>
            </a:r>
            <a:r>
              <a:rPr lang="en-US" dirty="0"/>
              <a:t>({title : /^fell/})</a:t>
            </a:r>
          </a:p>
          <a:p>
            <a:pPr>
              <a:spcBef>
                <a:spcPts val="72"/>
              </a:spcBef>
            </a:pPr>
            <a:r>
              <a:rPr lang="en-US" dirty="0"/>
              <a:t>{</a:t>
            </a:r>
          </a:p>
          <a:p>
            <a:pPr>
              <a:spcBef>
                <a:spcPts val="72"/>
              </a:spcBef>
            </a:pPr>
            <a:r>
              <a:rPr lang="en-US" dirty="0"/>
              <a:t>	</a:t>
            </a:r>
            <a:r>
              <a:rPr lang="en-US" dirty="0">
                <a:solidFill>
                  <a:srgbClr val="F7D58F"/>
                </a:solidFill>
              </a:rPr>
              <a:t>"_id"</a:t>
            </a:r>
            <a:r>
              <a:rPr lang="en-US" dirty="0">
                <a:solidFill>
                  <a:srgbClr val="E88C07"/>
                </a:solidFill>
              </a:rPr>
              <a:t> </a:t>
            </a:r>
            <a:r>
              <a:rPr lang="en-US" dirty="0"/>
              <a:t>: </a:t>
            </a:r>
            <a:r>
              <a:rPr lang="en-US" dirty="0" err="1"/>
              <a:t>ObjectId</a:t>
            </a:r>
            <a:r>
              <a:rPr lang="en-US" dirty="0"/>
              <a:t>(</a:t>
            </a:r>
            <a:r>
              <a:rPr lang="en-US" dirty="0">
                <a:solidFill>
                  <a:srgbClr val="E88C07"/>
                </a:solidFill>
              </a:rPr>
              <a:t>"50804ec7d94ccab2da65259a"</a:t>
            </a:r>
            <a:r>
              <a:rPr lang="en-US" dirty="0"/>
              <a:t>),</a:t>
            </a:r>
          </a:p>
          <a:p>
            <a:pPr>
              <a:spcBef>
                <a:spcPts val="72"/>
              </a:spcBef>
            </a:pPr>
            <a:r>
              <a:rPr lang="en-US" dirty="0"/>
              <a:t>	</a:t>
            </a:r>
            <a:r>
              <a:rPr lang="en-US" dirty="0">
                <a:solidFill>
                  <a:srgbClr val="F7D58F"/>
                </a:solidFill>
              </a:rPr>
              <a:t>"author"</a:t>
            </a:r>
            <a:r>
              <a:rPr lang="en-US" dirty="0"/>
              <a:t> : </a:t>
            </a:r>
            <a:r>
              <a:rPr lang="en-US" dirty="0" err="1"/>
              <a:t>ObjectId</a:t>
            </a:r>
            <a:r>
              <a:rPr lang="en-US" dirty="0"/>
              <a:t>(</a:t>
            </a:r>
            <a:r>
              <a:rPr lang="en-US" dirty="0">
                <a:solidFill>
                  <a:srgbClr val="E88C07"/>
                </a:solidFill>
              </a:rPr>
              <a:t>"507ffbb1d94ccab2da652597"</a:t>
            </a:r>
            <a:r>
              <a:rPr lang="en-US" dirty="0"/>
              <a:t>),</a:t>
            </a:r>
          </a:p>
          <a:p>
            <a:pPr>
              <a:spcBef>
                <a:spcPts val="72"/>
              </a:spcBef>
            </a:pPr>
            <a:r>
              <a:rPr lang="en-US" dirty="0"/>
              <a:t>	</a:t>
            </a:r>
            <a:r>
              <a:rPr lang="en-US" dirty="0">
                <a:solidFill>
                  <a:srgbClr val="F7D58F"/>
                </a:solidFill>
              </a:rPr>
              <a:t>"genre"</a:t>
            </a:r>
            <a:r>
              <a:rPr lang="en-US" dirty="0"/>
              <a:t> : </a:t>
            </a:r>
            <a:r>
              <a:rPr lang="en-US" dirty="0" smtClean="0"/>
              <a:t>[ </a:t>
            </a:r>
            <a:r>
              <a:rPr lang="en-US" dirty="0" smtClean="0">
                <a:solidFill>
                  <a:srgbClr val="F7D58F"/>
                </a:solidFill>
              </a:rPr>
              <a:t>"</a:t>
            </a:r>
            <a:r>
              <a:rPr lang="en-US" dirty="0">
                <a:solidFill>
                  <a:srgbClr val="F7D58F"/>
                </a:solidFill>
              </a:rPr>
              <a:t>fantasy</a:t>
            </a:r>
            <a:r>
              <a:rPr lang="en-US" dirty="0" smtClean="0">
                <a:solidFill>
                  <a:srgbClr val="F7D58F"/>
                </a:solidFill>
              </a:rPr>
              <a:t>"</a:t>
            </a:r>
            <a:r>
              <a:rPr lang="en-US" dirty="0" smtClean="0"/>
              <a:t>, </a:t>
            </a:r>
            <a:r>
              <a:rPr lang="en-US" dirty="0" smtClean="0">
                <a:solidFill>
                  <a:srgbClr val="F7D58F"/>
                </a:solidFill>
              </a:rPr>
              <a:t>"</a:t>
            </a:r>
            <a:r>
              <a:rPr lang="en-US" dirty="0">
                <a:solidFill>
                  <a:srgbClr val="F7D58F"/>
                </a:solidFill>
              </a:rPr>
              <a:t>adventure</a:t>
            </a:r>
            <a:r>
              <a:rPr lang="en-US" dirty="0" smtClean="0">
                <a:solidFill>
                  <a:srgbClr val="F7D58F"/>
                </a:solidFill>
              </a:rPr>
              <a:t>"</a:t>
            </a:r>
            <a:r>
              <a:rPr lang="en-US" dirty="0"/>
              <a:t> </a:t>
            </a:r>
            <a:r>
              <a:rPr lang="en-US" dirty="0" smtClean="0"/>
              <a:t>]</a:t>
            </a:r>
            <a:r>
              <a:rPr lang="en-US" dirty="0"/>
              <a:t>,</a:t>
            </a:r>
          </a:p>
          <a:p>
            <a:pPr>
              <a:spcBef>
                <a:spcPts val="72"/>
              </a:spcBef>
            </a:pPr>
            <a:r>
              <a:rPr lang="en-US" dirty="0"/>
              <a:t>	</a:t>
            </a:r>
            <a:r>
              <a:rPr lang="en-US" dirty="0">
                <a:solidFill>
                  <a:srgbClr val="F7D58F"/>
                </a:solidFill>
              </a:rPr>
              <a:t>"</a:t>
            </a:r>
            <a:r>
              <a:rPr lang="en-US" dirty="0" err="1">
                <a:solidFill>
                  <a:srgbClr val="F7D58F"/>
                </a:solidFill>
              </a:rPr>
              <a:t>isbn</a:t>
            </a:r>
            <a:r>
              <a:rPr lang="en-US" dirty="0">
                <a:solidFill>
                  <a:srgbClr val="F7D58F"/>
                </a:solidFill>
              </a:rPr>
              <a:t>"</a:t>
            </a:r>
            <a:r>
              <a:rPr lang="en-US" dirty="0"/>
              <a:t> : </a:t>
            </a:r>
            <a:r>
              <a:rPr lang="en-US" dirty="0">
                <a:solidFill>
                  <a:srgbClr val="F7D58F"/>
                </a:solidFill>
              </a:rPr>
              <a:t>"</a:t>
            </a:r>
            <a:r>
              <a:rPr lang="en-US" dirty="0" smtClean="0">
                <a:solidFill>
                  <a:srgbClr val="F7D58F"/>
                </a:solidFill>
              </a:rPr>
              <a:t>0395082544</a:t>
            </a:r>
            <a:r>
              <a:rPr lang="en-US" dirty="0">
                <a:solidFill>
                  <a:srgbClr val="F7D58F"/>
                </a:solidFill>
              </a:rPr>
              <a:t>"</a:t>
            </a:r>
            <a:r>
              <a:rPr lang="en-US" dirty="0"/>
              <a:t>,</a:t>
            </a:r>
          </a:p>
          <a:p>
            <a:pPr>
              <a:spcBef>
                <a:spcPts val="72"/>
              </a:spcBef>
            </a:pPr>
            <a:r>
              <a:rPr lang="en-US" dirty="0"/>
              <a:t>	</a:t>
            </a:r>
            <a:r>
              <a:rPr lang="en-US" dirty="0">
                <a:solidFill>
                  <a:srgbClr val="F7D58F"/>
                </a:solidFill>
              </a:rPr>
              <a:t>"language"</a:t>
            </a:r>
            <a:r>
              <a:rPr lang="en-US" dirty="0"/>
              <a:t> : </a:t>
            </a:r>
            <a:r>
              <a:rPr lang="en-US" dirty="0">
                <a:solidFill>
                  <a:srgbClr val="F7D58F"/>
                </a:solidFill>
              </a:rPr>
              <a:t>"</a:t>
            </a:r>
            <a:r>
              <a:rPr lang="en-US" dirty="0" err="1">
                <a:solidFill>
                  <a:srgbClr val="F7D58F"/>
                </a:solidFill>
              </a:rPr>
              <a:t>english</a:t>
            </a:r>
            <a:r>
              <a:rPr lang="en-US" dirty="0">
                <a:solidFill>
                  <a:srgbClr val="F7D58F"/>
                </a:solidFill>
              </a:rPr>
              <a:t>"</a:t>
            </a:r>
            <a:r>
              <a:rPr lang="en-US" dirty="0"/>
              <a:t>,</a:t>
            </a:r>
          </a:p>
          <a:p>
            <a:pPr>
              <a:spcBef>
                <a:spcPts val="72"/>
              </a:spcBef>
            </a:pPr>
            <a:r>
              <a:rPr lang="en-US" dirty="0"/>
              <a:t>	</a:t>
            </a:r>
            <a:r>
              <a:rPr lang="en-US" dirty="0">
                <a:solidFill>
                  <a:srgbClr val="F7D58F"/>
                </a:solidFill>
              </a:rPr>
              <a:t>"pages"</a:t>
            </a:r>
            <a:r>
              <a:rPr lang="en-US" dirty="0"/>
              <a:t> : </a:t>
            </a:r>
            <a:r>
              <a:rPr lang="en-US" dirty="0">
                <a:solidFill>
                  <a:srgbClr val="AFD2E9"/>
                </a:solidFill>
              </a:rPr>
              <a:t>432</a:t>
            </a:r>
            <a:r>
              <a:rPr lang="en-US" dirty="0"/>
              <a:t>,</a:t>
            </a:r>
          </a:p>
          <a:p>
            <a:pPr>
              <a:spcBef>
                <a:spcPts val="72"/>
              </a:spcBef>
            </a:pPr>
            <a:r>
              <a:rPr lang="en-US" dirty="0"/>
              <a:t>	</a:t>
            </a:r>
            <a:r>
              <a:rPr lang="en-US" dirty="0">
                <a:solidFill>
                  <a:srgbClr val="F7D58F"/>
                </a:solidFill>
              </a:rPr>
              <a:t>"publication"</a:t>
            </a:r>
            <a:r>
              <a:rPr lang="en-US" dirty="0"/>
              <a:t> : {</a:t>
            </a:r>
          </a:p>
          <a:p>
            <a:pPr>
              <a:spcBef>
                <a:spcPts val="72"/>
              </a:spcBef>
            </a:pPr>
            <a:r>
              <a:rPr lang="en-US" dirty="0"/>
              <a:t>	</a:t>
            </a:r>
            <a:r>
              <a:rPr lang="en-US" dirty="0" smtClean="0"/>
              <a:t>	</a:t>
            </a:r>
            <a:r>
              <a:rPr lang="en-US" dirty="0"/>
              <a:t>	</a:t>
            </a:r>
            <a:r>
              <a:rPr lang="en-US" dirty="0">
                <a:solidFill>
                  <a:srgbClr val="F7D58F"/>
                </a:solidFill>
              </a:rPr>
              <a:t>"name"</a:t>
            </a:r>
            <a:r>
              <a:rPr lang="en-US" dirty="0"/>
              <a:t> : </a:t>
            </a:r>
            <a:r>
              <a:rPr lang="en-US" dirty="0">
                <a:solidFill>
                  <a:srgbClr val="F7D58F"/>
                </a:solidFill>
              </a:rPr>
              <a:t>"</a:t>
            </a:r>
            <a:r>
              <a:rPr lang="en-US" dirty="0" err="1">
                <a:solidFill>
                  <a:srgbClr val="F7D58F"/>
                </a:solidFill>
              </a:rPr>
              <a:t>george</a:t>
            </a:r>
            <a:r>
              <a:rPr lang="en-US" dirty="0">
                <a:solidFill>
                  <a:srgbClr val="F7D58F"/>
                </a:solidFill>
              </a:rPr>
              <a:t> </a:t>
            </a:r>
            <a:r>
              <a:rPr lang="en-US" dirty="0" err="1">
                <a:solidFill>
                  <a:srgbClr val="F7D58F"/>
                </a:solidFill>
              </a:rPr>
              <a:t>allen</a:t>
            </a:r>
            <a:r>
              <a:rPr lang="en-US" dirty="0">
                <a:solidFill>
                  <a:srgbClr val="F7D58F"/>
                </a:solidFill>
              </a:rPr>
              <a:t> &amp; </a:t>
            </a:r>
            <a:r>
              <a:rPr lang="en-US" dirty="0" err="1">
                <a:solidFill>
                  <a:srgbClr val="F7D58F"/>
                </a:solidFill>
              </a:rPr>
              <a:t>unwin</a:t>
            </a:r>
            <a:r>
              <a:rPr lang="en-US" dirty="0">
                <a:solidFill>
                  <a:srgbClr val="F7D58F"/>
                </a:solidFill>
              </a:rPr>
              <a:t>"</a:t>
            </a:r>
            <a:r>
              <a:rPr lang="en-US" dirty="0"/>
              <a:t>,</a:t>
            </a:r>
          </a:p>
          <a:p>
            <a:pPr>
              <a:spcBef>
                <a:spcPts val="72"/>
              </a:spcBef>
            </a:pPr>
            <a:r>
              <a:rPr lang="en-US" dirty="0"/>
              <a:t>	</a:t>
            </a:r>
            <a:r>
              <a:rPr lang="en-US" dirty="0" smtClean="0"/>
              <a:t>	</a:t>
            </a:r>
            <a:r>
              <a:rPr lang="en-US" dirty="0"/>
              <a:t>	</a:t>
            </a:r>
            <a:r>
              <a:rPr lang="en-US" dirty="0">
                <a:solidFill>
                  <a:srgbClr val="F7D58F"/>
                </a:solidFill>
              </a:rPr>
              <a:t>"location"</a:t>
            </a:r>
            <a:r>
              <a:rPr lang="en-US" dirty="0"/>
              <a:t> : </a:t>
            </a:r>
            <a:r>
              <a:rPr lang="en-US" dirty="0">
                <a:solidFill>
                  <a:srgbClr val="F7D58F"/>
                </a:solidFill>
              </a:rPr>
              <a:t>"London"</a:t>
            </a:r>
            <a:r>
              <a:rPr lang="en-US" dirty="0"/>
              <a:t>,</a:t>
            </a:r>
          </a:p>
          <a:p>
            <a:pPr>
              <a:spcBef>
                <a:spcPts val="72"/>
              </a:spcBef>
            </a:pPr>
            <a:r>
              <a:rPr lang="en-US" dirty="0"/>
              <a:t>	</a:t>
            </a:r>
            <a:r>
              <a:rPr lang="en-US" dirty="0" smtClean="0"/>
              <a:t>	</a:t>
            </a:r>
            <a:r>
              <a:rPr lang="en-US" dirty="0"/>
              <a:t>	</a:t>
            </a:r>
            <a:r>
              <a:rPr lang="en-US" dirty="0">
                <a:solidFill>
                  <a:srgbClr val="F7D58F"/>
                </a:solidFill>
              </a:rPr>
              <a:t>"date"</a:t>
            </a:r>
            <a:r>
              <a:rPr lang="en-US" dirty="0"/>
              <a:t> : </a:t>
            </a:r>
            <a:r>
              <a:rPr lang="en-US" dirty="0" err="1"/>
              <a:t>ISODate</a:t>
            </a:r>
            <a:r>
              <a:rPr lang="en-US" dirty="0"/>
              <a:t>(</a:t>
            </a:r>
            <a:r>
              <a:rPr lang="en-US" dirty="0">
                <a:solidFill>
                  <a:srgbClr val="AED676"/>
                </a:solidFill>
              </a:rPr>
              <a:t>"1954-07-21T04:00:00Z"</a:t>
            </a:r>
            <a:r>
              <a:rPr lang="en-US" dirty="0"/>
              <a:t>)</a:t>
            </a:r>
          </a:p>
          <a:p>
            <a:pPr>
              <a:spcBef>
                <a:spcPts val="72"/>
              </a:spcBef>
            </a:pPr>
            <a:r>
              <a:rPr lang="en-US" dirty="0"/>
              <a:t>	},</a:t>
            </a:r>
          </a:p>
          <a:p>
            <a:pPr>
              <a:spcBef>
                <a:spcPts val="72"/>
              </a:spcBef>
            </a:pPr>
            <a:r>
              <a:rPr lang="en-US" dirty="0"/>
              <a:t>	</a:t>
            </a:r>
            <a:r>
              <a:rPr lang="en-US" dirty="0">
                <a:solidFill>
                  <a:srgbClr val="F7D58F"/>
                </a:solidFill>
              </a:rPr>
              <a:t>"title"</a:t>
            </a:r>
            <a:r>
              <a:rPr lang="en-US" dirty="0"/>
              <a:t> : </a:t>
            </a:r>
            <a:r>
              <a:rPr lang="en-US" dirty="0">
                <a:solidFill>
                  <a:srgbClr val="F7D58F"/>
                </a:solidFill>
              </a:rPr>
              <a:t>"fellowship of the ring, the"</a:t>
            </a:r>
          </a:p>
          <a:p>
            <a:pPr>
              <a:spcBef>
                <a:spcPts val="72"/>
              </a:spcBef>
            </a:pPr>
            <a:r>
              <a:rPr lang="en-US" dirty="0"/>
              <a:t>}</a:t>
            </a:r>
          </a:p>
        </p:txBody>
      </p:sp>
      <p:sp>
        <p:nvSpPr>
          <p:cNvPr id="3" name="Title 2"/>
          <p:cNvSpPr>
            <a:spLocks noGrp="1"/>
          </p:cNvSpPr>
          <p:nvPr>
            <p:ph type="title"/>
          </p:nvPr>
        </p:nvSpPr>
        <p:spPr/>
        <p:txBody>
          <a:bodyPr/>
          <a:lstStyle/>
          <a:p>
            <a:r>
              <a:rPr lang="en-US" dirty="0" smtClean="0"/>
              <a:t>Querying with </a:t>
            </a:r>
            <a:r>
              <a:rPr lang="en-US" dirty="0" err="1" smtClean="0"/>
              <a:t>RegEx</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442946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spcBef>
                <a:spcPts val="672"/>
              </a:spcBef>
            </a:pPr>
            <a:r>
              <a:rPr lang="en-US" b="0" dirty="0" smtClean="0"/>
              <a:t>&gt; </a:t>
            </a:r>
            <a:r>
              <a:rPr lang="en-US" b="0" dirty="0" err="1" smtClean="0">
                <a:solidFill>
                  <a:srgbClr val="5CA930"/>
                </a:solidFill>
              </a:rPr>
              <a:t>db.books.insert</a:t>
            </a:r>
            <a:r>
              <a:rPr lang="en-US" b="0" dirty="0" smtClean="0"/>
              <a:t>({ </a:t>
            </a:r>
          </a:p>
          <a:p>
            <a:pPr>
              <a:spcBef>
                <a:spcPts val="672"/>
              </a:spcBef>
            </a:pPr>
            <a:r>
              <a:rPr lang="en-US" b="0" dirty="0" smtClean="0"/>
              <a:t>			title: </a:t>
            </a:r>
            <a:r>
              <a:rPr lang="fr-FR" b="0" dirty="0" smtClean="0">
                <a:solidFill>
                  <a:srgbClr val="F7D58F"/>
                </a:solidFill>
              </a:rPr>
              <a:t>'</a:t>
            </a:r>
            <a:r>
              <a:rPr lang="en-US" b="0" dirty="0" smtClean="0">
                <a:solidFill>
                  <a:srgbClr val="F7D58F"/>
                </a:solidFill>
              </a:rPr>
              <a:t>two towers, the</a:t>
            </a:r>
            <a:r>
              <a:rPr lang="fr-FR" b="0" dirty="0" smtClean="0">
                <a:solidFill>
                  <a:srgbClr val="F7D58F"/>
                </a:solidFill>
              </a:rPr>
              <a:t>'</a:t>
            </a:r>
            <a:r>
              <a:rPr lang="en-US" b="0" dirty="0" smtClean="0"/>
              <a:t>,</a:t>
            </a:r>
          </a:p>
          <a:p>
            <a:pPr>
              <a:spcBef>
                <a:spcPts val="672"/>
              </a:spcBef>
            </a:pPr>
            <a:r>
              <a:rPr lang="en-US" b="0" dirty="0"/>
              <a:t>	</a:t>
            </a:r>
            <a:r>
              <a:rPr lang="en-US" b="0" dirty="0" smtClean="0"/>
              <a:t>		author: </a:t>
            </a:r>
            <a:r>
              <a:rPr lang="en-US" b="0" dirty="0" err="1" smtClean="0"/>
              <a:t>ObjectId</a:t>
            </a:r>
            <a:r>
              <a:rPr lang="en-US" b="0" dirty="0" smtClean="0"/>
              <a:t>(</a:t>
            </a:r>
            <a:r>
              <a:rPr lang="en-US" b="0" dirty="0">
                <a:solidFill>
                  <a:srgbClr val="E88C07"/>
                </a:solidFill>
              </a:rPr>
              <a:t>"507ffbb1d94ccab2da652597"</a:t>
            </a:r>
            <a:r>
              <a:rPr lang="en-US" b="0" dirty="0" smtClean="0"/>
              <a:t>),</a:t>
            </a:r>
          </a:p>
          <a:p>
            <a:pPr>
              <a:spcBef>
                <a:spcPts val="672"/>
              </a:spcBef>
            </a:pPr>
            <a:r>
              <a:rPr lang="en-US" b="0" dirty="0"/>
              <a:t>			</a:t>
            </a:r>
            <a:r>
              <a:rPr lang="en-US" b="0" dirty="0" smtClean="0"/>
              <a:t>language: </a:t>
            </a:r>
            <a:r>
              <a:rPr lang="fr-FR" b="0" dirty="0" smtClean="0">
                <a:solidFill>
                  <a:srgbClr val="F7D58F"/>
                </a:solidFill>
              </a:rPr>
              <a:t>'</a:t>
            </a:r>
            <a:r>
              <a:rPr lang="en-US" b="0" dirty="0" err="1" smtClean="0">
                <a:solidFill>
                  <a:srgbClr val="F7D58F"/>
                </a:solidFill>
              </a:rPr>
              <a:t>english</a:t>
            </a:r>
            <a:r>
              <a:rPr lang="fr-FR" b="0" dirty="0" smtClean="0">
                <a:solidFill>
                  <a:srgbClr val="F7D58F"/>
                </a:solidFill>
              </a:rPr>
              <a:t>'</a:t>
            </a:r>
            <a:r>
              <a:rPr lang="en-US" b="0" dirty="0" smtClean="0"/>
              <a:t>,</a:t>
            </a:r>
          </a:p>
          <a:p>
            <a:pPr>
              <a:spcBef>
                <a:spcPts val="672"/>
              </a:spcBef>
            </a:pPr>
            <a:r>
              <a:rPr lang="en-US" b="0" dirty="0" smtClean="0"/>
              <a:t>		</a:t>
            </a:r>
            <a:r>
              <a:rPr lang="en-US" b="0" dirty="0"/>
              <a:t>	</a:t>
            </a:r>
            <a:r>
              <a:rPr lang="en-US" b="0" dirty="0" err="1" smtClean="0"/>
              <a:t>isbn</a:t>
            </a:r>
            <a:r>
              <a:rPr lang="en-US" b="0" dirty="0" smtClean="0"/>
              <a:t> </a:t>
            </a:r>
            <a:r>
              <a:rPr lang="en-US" b="0" dirty="0"/>
              <a:t>: </a:t>
            </a:r>
            <a:r>
              <a:rPr lang="en-US" b="0" dirty="0">
                <a:solidFill>
                  <a:srgbClr val="F7D58F"/>
                </a:solidFill>
              </a:rPr>
              <a:t>"034523510X"</a:t>
            </a:r>
            <a:r>
              <a:rPr lang="en-US" b="0" dirty="0" smtClean="0"/>
              <a:t>,</a:t>
            </a:r>
          </a:p>
          <a:p>
            <a:pPr>
              <a:spcBef>
                <a:spcPts val="672"/>
              </a:spcBef>
            </a:pPr>
            <a:r>
              <a:rPr lang="en-US" b="0" dirty="0"/>
              <a:t>	</a:t>
            </a:r>
            <a:r>
              <a:rPr lang="en-US" b="0" dirty="0" smtClean="0"/>
              <a:t>		genre: [</a:t>
            </a:r>
            <a:r>
              <a:rPr lang="fr-FR" b="0" dirty="0" smtClean="0">
                <a:solidFill>
                  <a:srgbClr val="F7D58F"/>
                </a:solidFill>
              </a:rPr>
              <a:t>'</a:t>
            </a:r>
            <a:r>
              <a:rPr lang="en-US" b="0" dirty="0" smtClean="0">
                <a:solidFill>
                  <a:srgbClr val="F7D58F"/>
                </a:solidFill>
              </a:rPr>
              <a:t>fantasy</a:t>
            </a:r>
            <a:r>
              <a:rPr lang="fr-FR" b="0" dirty="0" smtClean="0">
                <a:solidFill>
                  <a:srgbClr val="F7D58F"/>
                </a:solidFill>
              </a:rPr>
              <a:t>'</a:t>
            </a:r>
            <a:r>
              <a:rPr lang="en-US" b="0" dirty="0" smtClean="0"/>
              <a:t>, </a:t>
            </a:r>
            <a:r>
              <a:rPr lang="fr-FR" b="0" dirty="0" smtClean="0">
                <a:solidFill>
                  <a:srgbClr val="F7D58F"/>
                </a:solidFill>
              </a:rPr>
              <a:t>'</a:t>
            </a:r>
            <a:r>
              <a:rPr lang="en-US" b="0" dirty="0" smtClean="0">
                <a:solidFill>
                  <a:srgbClr val="F7D58F"/>
                </a:solidFill>
              </a:rPr>
              <a:t>adventure</a:t>
            </a:r>
            <a:r>
              <a:rPr lang="fr-FR" b="0" dirty="0" smtClean="0">
                <a:solidFill>
                  <a:srgbClr val="F7D58F"/>
                </a:solidFill>
              </a:rPr>
              <a:t>'</a:t>
            </a:r>
            <a:r>
              <a:rPr lang="en-US" b="0" dirty="0" smtClean="0"/>
              <a:t>],</a:t>
            </a:r>
          </a:p>
          <a:p>
            <a:pPr>
              <a:spcBef>
                <a:spcPts val="672"/>
              </a:spcBef>
            </a:pPr>
            <a:r>
              <a:rPr lang="en-US" b="0" dirty="0"/>
              <a:t>	</a:t>
            </a:r>
            <a:r>
              <a:rPr lang="en-US" b="0" dirty="0" smtClean="0"/>
              <a:t>		pages: </a:t>
            </a:r>
            <a:r>
              <a:rPr lang="en-US" b="0" dirty="0" smtClean="0">
                <a:solidFill>
                  <a:srgbClr val="AFD2E9"/>
                </a:solidFill>
              </a:rPr>
              <a:t>447</a:t>
            </a:r>
            <a:r>
              <a:rPr lang="en-US" b="0" dirty="0"/>
              <a:t>,</a:t>
            </a:r>
            <a:endParaRPr lang="en-US" b="0" dirty="0" smtClean="0">
              <a:solidFill>
                <a:srgbClr val="AFD2E9"/>
              </a:solidFill>
            </a:endParaRPr>
          </a:p>
          <a:p>
            <a:pPr>
              <a:spcBef>
                <a:spcPts val="672"/>
              </a:spcBef>
            </a:pPr>
            <a:r>
              <a:rPr lang="en-US" b="0" dirty="0"/>
              <a:t>	</a:t>
            </a:r>
            <a:r>
              <a:rPr lang="en-US" b="0" dirty="0" smtClean="0"/>
              <a:t>		publication: { </a:t>
            </a:r>
          </a:p>
          <a:p>
            <a:pPr>
              <a:spcBef>
                <a:spcPts val="672"/>
              </a:spcBef>
            </a:pPr>
            <a:r>
              <a:rPr lang="en-US" b="0" dirty="0" smtClean="0"/>
              <a:t>					name: </a:t>
            </a:r>
            <a:r>
              <a:rPr lang="fr-FR" b="0" dirty="0" smtClean="0">
                <a:solidFill>
                  <a:srgbClr val="F7D58F"/>
                </a:solidFill>
              </a:rPr>
              <a:t>'</a:t>
            </a:r>
            <a:r>
              <a:rPr lang="en-US" b="0" dirty="0" err="1" smtClean="0">
                <a:solidFill>
                  <a:srgbClr val="F7D58F"/>
                </a:solidFill>
              </a:rPr>
              <a:t>george</a:t>
            </a:r>
            <a:r>
              <a:rPr lang="en-US" b="0" dirty="0" smtClean="0">
                <a:solidFill>
                  <a:srgbClr val="F7D58F"/>
                </a:solidFill>
              </a:rPr>
              <a:t> </a:t>
            </a:r>
            <a:r>
              <a:rPr lang="en-US" b="0" dirty="0" err="1" smtClean="0">
                <a:solidFill>
                  <a:srgbClr val="F7D58F"/>
                </a:solidFill>
              </a:rPr>
              <a:t>allen</a:t>
            </a:r>
            <a:r>
              <a:rPr lang="en-US" b="0" dirty="0" smtClean="0">
                <a:solidFill>
                  <a:srgbClr val="F7D58F"/>
                </a:solidFill>
              </a:rPr>
              <a:t> &amp; </a:t>
            </a:r>
            <a:r>
              <a:rPr lang="en-US" b="0" dirty="0" err="1" smtClean="0">
                <a:solidFill>
                  <a:srgbClr val="F7D58F"/>
                </a:solidFill>
              </a:rPr>
              <a:t>unwin</a:t>
            </a:r>
            <a:r>
              <a:rPr lang="fr-FR" b="0" dirty="0" smtClean="0">
                <a:solidFill>
                  <a:srgbClr val="F7D58F"/>
                </a:solidFill>
              </a:rPr>
              <a:t>'</a:t>
            </a:r>
            <a:r>
              <a:rPr lang="en-US" b="0" dirty="0" smtClean="0"/>
              <a:t>,</a:t>
            </a:r>
          </a:p>
          <a:p>
            <a:pPr>
              <a:spcBef>
                <a:spcPts val="672"/>
              </a:spcBef>
            </a:pPr>
            <a:r>
              <a:rPr lang="en-US" b="0" dirty="0"/>
              <a:t>	</a:t>
            </a:r>
            <a:r>
              <a:rPr lang="en-US" b="0" dirty="0" smtClean="0"/>
              <a:t>				location: </a:t>
            </a:r>
            <a:r>
              <a:rPr lang="fr-FR" b="0" dirty="0" smtClean="0">
                <a:solidFill>
                  <a:srgbClr val="F7D58F"/>
                </a:solidFill>
              </a:rPr>
              <a:t>'</a:t>
            </a:r>
            <a:r>
              <a:rPr lang="en-US" b="0" dirty="0" smtClean="0">
                <a:solidFill>
                  <a:srgbClr val="F7D58F"/>
                </a:solidFill>
              </a:rPr>
              <a:t>London</a:t>
            </a:r>
            <a:r>
              <a:rPr lang="fr-FR" b="0" dirty="0" smtClean="0">
                <a:solidFill>
                  <a:srgbClr val="F7D58F"/>
                </a:solidFill>
              </a:rPr>
              <a:t>'</a:t>
            </a:r>
            <a:r>
              <a:rPr lang="fr-FR" b="0" dirty="0" smtClean="0"/>
              <a:t>,</a:t>
            </a:r>
          </a:p>
          <a:p>
            <a:pPr>
              <a:spcBef>
                <a:spcPts val="672"/>
              </a:spcBef>
            </a:pPr>
            <a:r>
              <a:rPr lang="en-US" b="0" dirty="0" smtClean="0"/>
              <a:t>          				date</a:t>
            </a:r>
            <a:r>
              <a:rPr lang="en-US" b="0" dirty="0"/>
              <a:t>: new Date(</a:t>
            </a:r>
            <a:r>
              <a:rPr lang="fr-FR" b="0" dirty="0" smtClean="0">
                <a:solidFill>
                  <a:srgbClr val="AED676"/>
                </a:solidFill>
              </a:rPr>
              <a:t>'</a:t>
            </a:r>
            <a:r>
              <a:rPr lang="en-US" b="0" dirty="0">
                <a:solidFill>
                  <a:srgbClr val="AED676"/>
                </a:solidFill>
              </a:rPr>
              <a:t>1</a:t>
            </a:r>
            <a:r>
              <a:rPr lang="en-US" b="0" dirty="0" smtClean="0">
                <a:solidFill>
                  <a:srgbClr val="AED676"/>
                </a:solidFill>
              </a:rPr>
              <a:t>1 Nov </a:t>
            </a:r>
            <a:r>
              <a:rPr lang="en-US" b="0" dirty="0">
                <a:solidFill>
                  <a:srgbClr val="AED676"/>
                </a:solidFill>
              </a:rPr>
              <a:t>1954</a:t>
            </a:r>
            <a:r>
              <a:rPr lang="fr-FR" b="0" dirty="0">
                <a:solidFill>
                  <a:srgbClr val="AED676"/>
                </a:solidFill>
              </a:rPr>
              <a:t>'</a:t>
            </a:r>
            <a:r>
              <a:rPr lang="en-US" b="0" dirty="0"/>
              <a:t>)</a:t>
            </a:r>
            <a:r>
              <a:rPr lang="en-US" b="0" dirty="0" smtClean="0"/>
              <a:t>,</a:t>
            </a:r>
          </a:p>
          <a:p>
            <a:pPr>
              <a:spcBef>
                <a:spcPts val="672"/>
              </a:spcBef>
            </a:pPr>
            <a:r>
              <a:rPr lang="en-US" b="0" dirty="0"/>
              <a:t>	</a:t>
            </a:r>
            <a:r>
              <a:rPr lang="en-US" b="0" dirty="0" smtClean="0"/>
              <a:t>		}</a:t>
            </a:r>
            <a:endParaRPr lang="en-US" b="0" dirty="0"/>
          </a:p>
          <a:p>
            <a:pPr>
              <a:spcBef>
                <a:spcPts val="672"/>
              </a:spcBef>
            </a:pPr>
            <a:r>
              <a:rPr lang="en-US" b="0" dirty="0" smtClean="0"/>
              <a:t>})</a:t>
            </a:r>
          </a:p>
        </p:txBody>
      </p:sp>
      <p:sp>
        <p:nvSpPr>
          <p:cNvPr id="3" name="Title 2"/>
          <p:cNvSpPr>
            <a:spLocks noGrp="1"/>
          </p:cNvSpPr>
          <p:nvPr>
            <p:ph type="title"/>
          </p:nvPr>
        </p:nvSpPr>
        <p:spPr/>
        <p:txBody>
          <a:bodyPr/>
          <a:lstStyle/>
          <a:p>
            <a:r>
              <a:rPr lang="en-US" dirty="0"/>
              <a:t>Adding a </a:t>
            </a:r>
            <a:r>
              <a:rPr lang="en-US" dirty="0" smtClean="0"/>
              <a:t>few more </a:t>
            </a:r>
            <a:r>
              <a:rPr lang="en-US" dirty="0"/>
              <a:t>books</a:t>
            </a:r>
          </a:p>
        </p:txBody>
      </p:sp>
      <p:sp>
        <p:nvSpPr>
          <p:cNvPr id="5" name="Text Placeholder 4"/>
          <p:cNvSpPr>
            <a:spLocks noGrp="1"/>
          </p:cNvSpPr>
          <p:nvPr>
            <p:ph type="body" sz="quarter" idx="10"/>
          </p:nvPr>
        </p:nvSpPr>
        <p:spPr>
          <a:xfrm>
            <a:off x="4842620" y="6265011"/>
            <a:ext cx="3983698" cy="331788"/>
          </a:xfrm>
        </p:spPr>
        <p:txBody>
          <a:bodyPr/>
          <a:lstStyle/>
          <a:p>
            <a:r>
              <a:rPr lang="en-US" dirty="0"/>
              <a:t>http://society6.com/</a:t>
            </a:r>
            <a:r>
              <a:rPr lang="en-US" dirty="0" err="1"/>
              <a:t>PastaSoup</a:t>
            </a:r>
            <a:r>
              <a:rPr lang="en-US" dirty="0"/>
              <a:t>/The-Two-Towers-</a:t>
            </a:r>
            <a:r>
              <a:rPr lang="en-US" dirty="0" err="1"/>
              <a:t>XTr_Print</a:t>
            </a:r>
            <a:r>
              <a:rPr lang="en-US" dirty="0"/>
              <a:t>/</a:t>
            </a:r>
          </a:p>
        </p:txBody>
      </p:sp>
      <p:pic>
        <p:nvPicPr>
          <p:cNvPr id="2" name="Picture 1"/>
          <p:cNvPicPr>
            <a:picLocks noChangeAspect="1"/>
          </p:cNvPicPr>
          <p:nvPr/>
        </p:nvPicPr>
        <p:blipFill>
          <a:blip r:embed="rId3"/>
          <a:stretch>
            <a:fillRect/>
          </a:stretch>
        </p:blipFill>
        <p:spPr>
          <a:xfrm>
            <a:off x="6712978" y="2612297"/>
            <a:ext cx="2113340" cy="3280960"/>
          </a:xfrm>
          <a:prstGeom prst="rect">
            <a:avLst/>
          </a:prstGeom>
        </p:spPr>
      </p:pic>
    </p:spTree>
    <p:extLst>
      <p:ext uri="{BB962C8B-B14F-4D97-AF65-F5344CB8AC3E}">
        <p14:creationId xmlns:p14="http://schemas.microsoft.com/office/powerpoint/2010/main" val="41967786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a:spcBef>
                <a:spcPts val="672"/>
              </a:spcBef>
            </a:pPr>
            <a:r>
              <a:rPr lang="en-US" b="0" dirty="0" smtClean="0">
                <a:cs typeface="Source Code Pro Semibold"/>
              </a:rPr>
              <a:t>&gt; </a:t>
            </a:r>
            <a:r>
              <a:rPr lang="en-US" b="0" dirty="0" err="1" smtClean="0">
                <a:solidFill>
                  <a:srgbClr val="5CA930"/>
                </a:solidFill>
                <a:cs typeface="Source Code Pro Semibold"/>
              </a:rPr>
              <a:t>db.books.insert</a:t>
            </a:r>
            <a:r>
              <a:rPr lang="en-US" b="0" dirty="0" smtClean="0">
                <a:cs typeface="Source Code Pro Semibold"/>
              </a:rPr>
              <a:t>({ </a:t>
            </a:r>
          </a:p>
          <a:p>
            <a:pPr>
              <a:spcBef>
                <a:spcPts val="672"/>
              </a:spcBef>
            </a:pPr>
            <a:r>
              <a:rPr lang="en-US" b="0" dirty="0" smtClean="0">
                <a:cs typeface="Source Code Pro Semibold"/>
              </a:rPr>
              <a:t>			title: </a:t>
            </a:r>
            <a:r>
              <a:rPr lang="fr-FR" b="0" dirty="0" smtClean="0">
                <a:solidFill>
                  <a:srgbClr val="F7D58F"/>
                </a:solidFill>
                <a:cs typeface="Source Code Pro Semibold"/>
              </a:rPr>
              <a:t>'</a:t>
            </a:r>
            <a:r>
              <a:rPr lang="en-US" b="0" dirty="0" smtClean="0">
                <a:solidFill>
                  <a:srgbClr val="F7D58F"/>
                </a:solidFill>
                <a:cs typeface="Source Code Pro Semibold"/>
              </a:rPr>
              <a:t>return of the king, the</a:t>
            </a:r>
            <a:r>
              <a:rPr lang="fr-FR" b="0" dirty="0" smtClean="0">
                <a:solidFill>
                  <a:srgbClr val="F7D58F"/>
                </a:solidFill>
                <a:cs typeface="Source Code Pro Semibold"/>
              </a:rPr>
              <a:t>'</a:t>
            </a:r>
            <a:r>
              <a:rPr lang="en-US" b="0" dirty="0" smtClean="0">
                <a:cs typeface="Source Code Pro Semibold"/>
              </a:rPr>
              <a:t>,</a:t>
            </a:r>
          </a:p>
          <a:p>
            <a:pPr>
              <a:spcBef>
                <a:spcPts val="672"/>
              </a:spcBef>
            </a:pPr>
            <a:r>
              <a:rPr lang="en-US" b="0" dirty="0" smtClean="0">
                <a:cs typeface="Source Code Pro Semibold"/>
              </a:rPr>
              <a:t>			author: </a:t>
            </a:r>
            <a:r>
              <a:rPr lang="en-US" b="0" dirty="0" err="1" smtClean="0">
                <a:cs typeface="Source Code Pro Semibold"/>
              </a:rPr>
              <a:t>ObjectId</a:t>
            </a:r>
            <a:r>
              <a:rPr lang="en-US" b="0" dirty="0" smtClean="0">
                <a:cs typeface="Source Code Pro Semibold"/>
              </a:rPr>
              <a:t>(</a:t>
            </a:r>
            <a:r>
              <a:rPr lang="en-US" b="0" dirty="0" smtClean="0">
                <a:solidFill>
                  <a:srgbClr val="E88C07"/>
                </a:solidFill>
                <a:cs typeface="Source Code Pro Semibold"/>
              </a:rPr>
              <a:t>"507ffbb1d94ccab2da652597"</a:t>
            </a:r>
            <a:r>
              <a:rPr lang="en-US" b="0" dirty="0" smtClean="0">
                <a:cs typeface="Source Code Pro Semibold"/>
              </a:rPr>
              <a:t>),</a:t>
            </a:r>
          </a:p>
          <a:p>
            <a:pPr>
              <a:spcBef>
                <a:spcPts val="672"/>
              </a:spcBef>
            </a:pPr>
            <a:r>
              <a:rPr lang="en-US" b="0" dirty="0" smtClean="0">
                <a:cs typeface="Source Code Pro Semibold"/>
              </a:rPr>
              <a:t>			language: </a:t>
            </a:r>
            <a:r>
              <a:rPr lang="fr-FR" b="0" dirty="0" smtClean="0">
                <a:solidFill>
                  <a:srgbClr val="F7D58F"/>
                </a:solidFill>
                <a:cs typeface="Source Code Pro Semibold"/>
              </a:rPr>
              <a:t>'</a:t>
            </a:r>
            <a:r>
              <a:rPr lang="en-US" b="0" dirty="0" err="1" smtClean="0">
                <a:solidFill>
                  <a:srgbClr val="F7D58F"/>
                </a:solidFill>
                <a:cs typeface="Source Code Pro Semibold"/>
              </a:rPr>
              <a:t>english</a:t>
            </a:r>
            <a:r>
              <a:rPr lang="fr-FR" b="0" dirty="0" smtClean="0">
                <a:solidFill>
                  <a:srgbClr val="F7D58F"/>
                </a:solidFill>
                <a:cs typeface="Source Code Pro Semibold"/>
              </a:rPr>
              <a:t>'</a:t>
            </a:r>
            <a:r>
              <a:rPr lang="en-US" b="0" dirty="0" smtClean="0">
                <a:cs typeface="Source Code Pro Semibold"/>
              </a:rPr>
              <a:t>,</a:t>
            </a:r>
          </a:p>
          <a:p>
            <a:pPr>
              <a:spcBef>
                <a:spcPts val="672"/>
              </a:spcBef>
            </a:pPr>
            <a:r>
              <a:rPr lang="en-US" b="0" dirty="0" smtClean="0">
                <a:cs typeface="Source Code Pro Semibold"/>
              </a:rPr>
              <a:t>			</a:t>
            </a:r>
            <a:r>
              <a:rPr lang="en-US" b="0" dirty="0" err="1" smtClean="0">
                <a:cs typeface="Source Code Pro Semibold"/>
              </a:rPr>
              <a:t>isbn</a:t>
            </a:r>
            <a:r>
              <a:rPr lang="en-US" b="0" dirty="0" smtClean="0">
                <a:cs typeface="Source Code Pro Semibold"/>
              </a:rPr>
              <a:t> : </a:t>
            </a:r>
            <a:r>
              <a:rPr lang="en-US" b="0" dirty="0" smtClean="0">
                <a:solidFill>
                  <a:srgbClr val="F7D58F"/>
                </a:solidFill>
                <a:cs typeface="Source Code Pro Semibold"/>
              </a:rPr>
              <a:t>"0345248295"</a:t>
            </a:r>
            <a:r>
              <a:rPr lang="en-US" b="0" dirty="0" smtClean="0">
                <a:cs typeface="Source Code Pro Semibold"/>
              </a:rPr>
              <a:t>,</a:t>
            </a:r>
          </a:p>
          <a:p>
            <a:pPr>
              <a:spcBef>
                <a:spcPts val="672"/>
              </a:spcBef>
            </a:pPr>
            <a:r>
              <a:rPr lang="en-US" b="0" dirty="0" smtClean="0">
                <a:cs typeface="Source Code Pro Semibold"/>
              </a:rPr>
              <a:t>			genre: [</a:t>
            </a:r>
            <a:r>
              <a:rPr lang="fr-FR" b="0" dirty="0" smtClean="0">
                <a:solidFill>
                  <a:srgbClr val="F7D58F"/>
                </a:solidFill>
                <a:cs typeface="Source Code Pro Semibold"/>
              </a:rPr>
              <a:t>'</a:t>
            </a:r>
            <a:r>
              <a:rPr lang="en-US" b="0" dirty="0" smtClean="0">
                <a:solidFill>
                  <a:srgbClr val="F7D58F"/>
                </a:solidFill>
                <a:cs typeface="Source Code Pro Semibold"/>
              </a:rPr>
              <a:t>fantasy</a:t>
            </a:r>
            <a:r>
              <a:rPr lang="fr-FR" b="0" dirty="0" smtClean="0">
                <a:solidFill>
                  <a:srgbClr val="F7D58F"/>
                </a:solidFill>
                <a:cs typeface="Source Code Pro Semibold"/>
              </a:rPr>
              <a:t>'</a:t>
            </a:r>
            <a:r>
              <a:rPr lang="en-US" b="0" dirty="0" smtClean="0">
                <a:cs typeface="Source Code Pro Semibold"/>
              </a:rPr>
              <a:t>, </a:t>
            </a:r>
            <a:r>
              <a:rPr lang="fr-FR" b="0" dirty="0" smtClean="0">
                <a:solidFill>
                  <a:srgbClr val="F7D58F"/>
                </a:solidFill>
                <a:cs typeface="Source Code Pro Semibold"/>
              </a:rPr>
              <a:t>'</a:t>
            </a:r>
            <a:r>
              <a:rPr lang="en-US" b="0" dirty="0" smtClean="0">
                <a:solidFill>
                  <a:srgbClr val="F7D58F"/>
                </a:solidFill>
                <a:cs typeface="Source Code Pro Semibold"/>
              </a:rPr>
              <a:t>adventure</a:t>
            </a:r>
            <a:r>
              <a:rPr lang="fr-FR" b="0" dirty="0" smtClean="0">
                <a:solidFill>
                  <a:srgbClr val="F7D58F"/>
                </a:solidFill>
                <a:cs typeface="Source Code Pro Semibold"/>
              </a:rPr>
              <a:t>'</a:t>
            </a:r>
            <a:r>
              <a:rPr lang="en-US" b="0" dirty="0" smtClean="0">
                <a:cs typeface="Source Code Pro Semibold"/>
              </a:rPr>
              <a:t>],</a:t>
            </a:r>
          </a:p>
          <a:p>
            <a:pPr>
              <a:spcBef>
                <a:spcPts val="672"/>
              </a:spcBef>
            </a:pPr>
            <a:r>
              <a:rPr lang="en-US" b="0" dirty="0" smtClean="0">
                <a:cs typeface="Source Code Pro Semibold"/>
              </a:rPr>
              <a:t>			pages: </a:t>
            </a:r>
            <a:r>
              <a:rPr lang="en-US" b="0" dirty="0" smtClean="0">
                <a:solidFill>
                  <a:srgbClr val="AFD2E9"/>
                </a:solidFill>
                <a:cs typeface="Source Code Pro Semibold"/>
              </a:rPr>
              <a:t>544</a:t>
            </a:r>
            <a:r>
              <a:rPr lang="en-US" b="0" dirty="0" smtClean="0">
                <a:cs typeface="Source Code Pro Semibold"/>
              </a:rPr>
              <a:t>,</a:t>
            </a:r>
            <a:endParaRPr lang="en-US" b="0" dirty="0" smtClean="0">
              <a:solidFill>
                <a:srgbClr val="AFD2E9"/>
              </a:solidFill>
              <a:cs typeface="Source Code Pro Semibold"/>
            </a:endParaRPr>
          </a:p>
          <a:p>
            <a:pPr>
              <a:spcBef>
                <a:spcPts val="672"/>
              </a:spcBef>
            </a:pPr>
            <a:r>
              <a:rPr lang="en-US" b="0" dirty="0" smtClean="0">
                <a:cs typeface="Source Code Pro Semibold"/>
              </a:rPr>
              <a:t>			publication: { </a:t>
            </a:r>
          </a:p>
          <a:p>
            <a:pPr>
              <a:spcBef>
                <a:spcPts val="672"/>
              </a:spcBef>
            </a:pPr>
            <a:r>
              <a:rPr lang="en-US" b="0" dirty="0" smtClean="0">
                <a:cs typeface="Source Code Pro Semibold"/>
              </a:rPr>
              <a:t>					name: </a:t>
            </a:r>
            <a:r>
              <a:rPr lang="fr-FR" b="0" dirty="0" smtClean="0">
                <a:solidFill>
                  <a:srgbClr val="F7D58F"/>
                </a:solidFill>
                <a:cs typeface="Source Code Pro Semibold"/>
              </a:rPr>
              <a:t>'</a:t>
            </a:r>
            <a:r>
              <a:rPr lang="en-US" b="0" dirty="0" err="1" smtClean="0">
                <a:solidFill>
                  <a:srgbClr val="F7D58F"/>
                </a:solidFill>
                <a:cs typeface="Source Code Pro Semibold"/>
              </a:rPr>
              <a:t>george</a:t>
            </a:r>
            <a:r>
              <a:rPr lang="en-US" b="0" dirty="0" smtClean="0">
                <a:solidFill>
                  <a:srgbClr val="F7D58F"/>
                </a:solidFill>
                <a:cs typeface="Source Code Pro Semibold"/>
              </a:rPr>
              <a:t> </a:t>
            </a:r>
            <a:r>
              <a:rPr lang="en-US" b="0" dirty="0" err="1" smtClean="0">
                <a:solidFill>
                  <a:srgbClr val="F7D58F"/>
                </a:solidFill>
                <a:cs typeface="Source Code Pro Semibold"/>
              </a:rPr>
              <a:t>allen</a:t>
            </a:r>
            <a:r>
              <a:rPr lang="en-US" b="0" dirty="0" smtClean="0">
                <a:solidFill>
                  <a:srgbClr val="F7D58F"/>
                </a:solidFill>
                <a:cs typeface="Source Code Pro Semibold"/>
              </a:rPr>
              <a:t> &amp; </a:t>
            </a:r>
            <a:r>
              <a:rPr lang="en-US" b="0" dirty="0" err="1" smtClean="0">
                <a:solidFill>
                  <a:srgbClr val="F7D58F"/>
                </a:solidFill>
                <a:cs typeface="Source Code Pro Semibold"/>
              </a:rPr>
              <a:t>unwin</a:t>
            </a:r>
            <a:r>
              <a:rPr lang="fr-FR" b="0" dirty="0" smtClean="0">
                <a:solidFill>
                  <a:srgbClr val="F7D58F"/>
                </a:solidFill>
                <a:cs typeface="Source Code Pro Semibold"/>
              </a:rPr>
              <a:t>'</a:t>
            </a:r>
            <a:r>
              <a:rPr lang="en-US" b="0" dirty="0" smtClean="0">
                <a:cs typeface="Source Code Pro Semibold"/>
              </a:rPr>
              <a:t>,</a:t>
            </a:r>
          </a:p>
          <a:p>
            <a:pPr>
              <a:spcBef>
                <a:spcPts val="672"/>
              </a:spcBef>
            </a:pPr>
            <a:r>
              <a:rPr lang="en-US" b="0" dirty="0" smtClean="0">
                <a:cs typeface="Source Code Pro Semibold"/>
              </a:rPr>
              <a:t>					location: </a:t>
            </a:r>
            <a:r>
              <a:rPr lang="fr-FR" b="0" dirty="0" smtClean="0">
                <a:solidFill>
                  <a:srgbClr val="F7D58F"/>
                </a:solidFill>
                <a:cs typeface="Source Code Pro Semibold"/>
              </a:rPr>
              <a:t>'</a:t>
            </a:r>
            <a:r>
              <a:rPr lang="en-US" b="0" dirty="0" smtClean="0">
                <a:solidFill>
                  <a:srgbClr val="F7D58F"/>
                </a:solidFill>
                <a:cs typeface="Source Code Pro Semibold"/>
              </a:rPr>
              <a:t>London</a:t>
            </a:r>
            <a:r>
              <a:rPr lang="fr-FR" b="0" dirty="0" smtClean="0">
                <a:solidFill>
                  <a:srgbClr val="F7D58F"/>
                </a:solidFill>
                <a:cs typeface="Source Code Pro Semibold"/>
              </a:rPr>
              <a:t>'</a:t>
            </a:r>
            <a:r>
              <a:rPr lang="fr-FR" b="0" dirty="0" smtClean="0">
                <a:cs typeface="Source Code Pro Semibold"/>
              </a:rPr>
              <a:t>,</a:t>
            </a:r>
          </a:p>
          <a:p>
            <a:pPr>
              <a:spcBef>
                <a:spcPts val="672"/>
              </a:spcBef>
            </a:pPr>
            <a:r>
              <a:rPr lang="en-US" b="0" dirty="0" smtClean="0">
                <a:cs typeface="Source Code Pro Semibold"/>
              </a:rPr>
              <a:t>          				date: new Date(</a:t>
            </a:r>
            <a:r>
              <a:rPr lang="fr-FR" b="0" dirty="0" smtClean="0">
                <a:solidFill>
                  <a:srgbClr val="AED676"/>
                </a:solidFill>
                <a:cs typeface="Source Code Pro Semibold"/>
              </a:rPr>
              <a:t>'</a:t>
            </a:r>
            <a:r>
              <a:rPr lang="en-US" b="0" dirty="0" smtClean="0">
                <a:solidFill>
                  <a:srgbClr val="AED676"/>
                </a:solidFill>
                <a:cs typeface="Source Code Pro Semibold"/>
              </a:rPr>
              <a:t>20 Oct 1955</a:t>
            </a:r>
            <a:r>
              <a:rPr lang="fr-FR" b="0" dirty="0" smtClean="0">
                <a:solidFill>
                  <a:srgbClr val="AED676"/>
                </a:solidFill>
                <a:cs typeface="Source Code Pro Semibold"/>
              </a:rPr>
              <a:t>'</a:t>
            </a:r>
            <a:r>
              <a:rPr lang="en-US" b="0" dirty="0" smtClean="0">
                <a:cs typeface="Source Code Pro Semibold"/>
              </a:rPr>
              <a:t>),</a:t>
            </a:r>
          </a:p>
          <a:p>
            <a:pPr>
              <a:spcBef>
                <a:spcPts val="672"/>
              </a:spcBef>
            </a:pPr>
            <a:r>
              <a:rPr lang="en-US" b="0" dirty="0" smtClean="0">
                <a:cs typeface="Source Code Pro Semibold"/>
              </a:rPr>
              <a:t>			}</a:t>
            </a:r>
          </a:p>
          <a:p>
            <a:pPr>
              <a:spcBef>
                <a:spcPts val="672"/>
              </a:spcBef>
            </a:pPr>
            <a:r>
              <a:rPr lang="en-US" b="0" dirty="0" smtClean="0">
                <a:cs typeface="Source Code Pro Semibold"/>
              </a:rPr>
              <a:t>})</a:t>
            </a:r>
            <a:endParaRPr lang="en-US" b="0" dirty="0">
              <a:cs typeface="Source Code Pro Semibold"/>
            </a:endParaRPr>
          </a:p>
        </p:txBody>
      </p:sp>
      <p:sp>
        <p:nvSpPr>
          <p:cNvPr id="3" name="Title 2"/>
          <p:cNvSpPr>
            <a:spLocks noGrp="1"/>
          </p:cNvSpPr>
          <p:nvPr>
            <p:ph type="title"/>
          </p:nvPr>
        </p:nvSpPr>
        <p:spPr/>
        <p:txBody>
          <a:bodyPr/>
          <a:lstStyle/>
          <a:p>
            <a:r>
              <a:rPr lang="en-US" dirty="0" smtClean="0"/>
              <a:t>Adding a few more books</a:t>
            </a:r>
            <a:endParaRPr lang="en-US" dirty="0"/>
          </a:p>
        </p:txBody>
      </p:sp>
      <p:pic>
        <p:nvPicPr>
          <p:cNvPr id="6" name="Picture 5"/>
          <p:cNvPicPr>
            <a:picLocks noChangeAspect="1"/>
          </p:cNvPicPr>
          <p:nvPr/>
        </p:nvPicPr>
        <p:blipFill>
          <a:blip r:embed="rId3"/>
          <a:stretch>
            <a:fillRect/>
          </a:stretch>
        </p:blipFill>
        <p:spPr>
          <a:xfrm>
            <a:off x="6697600" y="2603832"/>
            <a:ext cx="2128718" cy="3304835"/>
          </a:xfrm>
          <a:prstGeom prst="rect">
            <a:avLst/>
          </a:prstGeom>
        </p:spPr>
      </p:pic>
      <p:sp>
        <p:nvSpPr>
          <p:cNvPr id="8" name="Text Placeholder 4"/>
          <p:cNvSpPr>
            <a:spLocks noGrp="1"/>
          </p:cNvSpPr>
          <p:nvPr>
            <p:ph type="body" sz="quarter" idx="10"/>
          </p:nvPr>
        </p:nvSpPr>
        <p:spPr>
          <a:xfrm>
            <a:off x="4842620" y="6265011"/>
            <a:ext cx="3983698" cy="331788"/>
          </a:xfrm>
        </p:spPr>
        <p:txBody>
          <a:bodyPr/>
          <a:lstStyle/>
          <a:p>
            <a:r>
              <a:rPr lang="en-US" dirty="0"/>
              <a:t>http://society6.com/</a:t>
            </a:r>
            <a:r>
              <a:rPr lang="en-US" dirty="0" err="1"/>
              <a:t>PastaSoup</a:t>
            </a:r>
            <a:r>
              <a:rPr lang="en-US" dirty="0"/>
              <a:t>/The-Return-of-the-King-</a:t>
            </a:r>
            <a:r>
              <a:rPr lang="en-US" dirty="0" err="1"/>
              <a:t>Jsc_Print</a:t>
            </a:r>
            <a:r>
              <a:rPr lang="en-US" dirty="0"/>
              <a:t>/</a:t>
            </a:r>
          </a:p>
        </p:txBody>
      </p:sp>
    </p:spTree>
    <p:extLst>
      <p:ext uri="{BB962C8B-B14F-4D97-AF65-F5344CB8AC3E}">
        <p14:creationId xmlns:p14="http://schemas.microsoft.com/office/powerpoint/2010/main" val="419677862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72"/>
              </a:spcBef>
            </a:pPr>
            <a:r>
              <a:rPr lang="en-US" dirty="0" smtClean="0">
                <a:cs typeface="Source Code Pro Semibold"/>
              </a:rPr>
              <a:t>&gt; </a:t>
            </a:r>
            <a:r>
              <a:rPr lang="en-US" dirty="0" err="1" smtClean="0">
                <a:solidFill>
                  <a:srgbClr val="5CA930"/>
                </a:solidFill>
                <a:cs typeface="Source Code Pro Semibold"/>
              </a:rPr>
              <a:t>db.books.find</a:t>
            </a:r>
            <a:r>
              <a:rPr lang="en-US" dirty="0" smtClean="0">
                <a:cs typeface="Source Code Pro Semibold"/>
              </a:rPr>
              <a:t>(</a:t>
            </a:r>
          </a:p>
          <a:p>
            <a:pPr>
              <a:spcBef>
                <a:spcPts val="72"/>
              </a:spcBef>
            </a:pPr>
            <a:r>
              <a:rPr lang="en-US" dirty="0" smtClean="0">
                <a:cs typeface="Source Code Pro Semibold"/>
              </a:rPr>
              <a:t>{ author</a:t>
            </a:r>
            <a:r>
              <a:rPr lang="en-US" dirty="0">
                <a:cs typeface="Source Code Pro Semibold"/>
              </a:rPr>
              <a:t>: </a:t>
            </a:r>
            <a:r>
              <a:rPr lang="en-US" dirty="0" err="1">
                <a:cs typeface="Source Code Pro Semibold"/>
              </a:rPr>
              <a:t>ObjectId</a:t>
            </a:r>
            <a:r>
              <a:rPr lang="en-US" dirty="0">
                <a:cs typeface="Source Code Pro Semibold"/>
              </a:rPr>
              <a:t>(</a:t>
            </a:r>
            <a:r>
              <a:rPr lang="en-US" dirty="0">
                <a:solidFill>
                  <a:srgbClr val="E88C07"/>
                </a:solidFill>
                <a:cs typeface="Source Code Pro Semibold"/>
              </a:rPr>
              <a:t>"507ffbb1d94ccab2da652597"</a:t>
            </a:r>
            <a:r>
              <a:rPr lang="en-US" dirty="0">
                <a:cs typeface="Source Code Pro Semibold"/>
              </a:rPr>
              <a:t>)}</a:t>
            </a:r>
            <a:r>
              <a:rPr lang="en-US" dirty="0" smtClean="0">
                <a:cs typeface="Source Code Pro Semibold"/>
              </a:rPr>
              <a:t>)</a:t>
            </a:r>
          </a:p>
          <a:p>
            <a:pPr>
              <a:spcBef>
                <a:spcPts val="72"/>
              </a:spcBef>
            </a:pPr>
            <a:r>
              <a:rPr lang="en-US" dirty="0" smtClean="0">
                <a:solidFill>
                  <a:srgbClr val="2A87BF"/>
                </a:solidFill>
                <a:cs typeface="Source Code Pro Semibold"/>
              </a:rPr>
              <a:t>.</a:t>
            </a:r>
            <a:r>
              <a:rPr lang="en-US" dirty="0">
                <a:cs typeface="Source Code Pro Semibold"/>
              </a:rPr>
              <a:t>sort({ </a:t>
            </a:r>
            <a:r>
              <a:rPr lang="en-US" dirty="0">
                <a:solidFill>
                  <a:srgbClr val="F7D58F"/>
                </a:solidFill>
                <a:cs typeface="Source Code Pro Semibold"/>
              </a:rPr>
              <a:t>'</a:t>
            </a:r>
            <a:r>
              <a:rPr lang="en-US" dirty="0" err="1">
                <a:solidFill>
                  <a:srgbClr val="F7D58F"/>
                </a:solidFill>
                <a:cs typeface="Source Code Pro Semibold"/>
              </a:rPr>
              <a:t>publication.date</a:t>
            </a:r>
            <a:r>
              <a:rPr lang="en-US" dirty="0">
                <a:solidFill>
                  <a:srgbClr val="F7D58F"/>
                </a:solidFill>
                <a:cs typeface="Source Code Pro Semibold"/>
              </a:rPr>
              <a:t>'</a:t>
            </a:r>
            <a:r>
              <a:rPr lang="en-US" dirty="0">
                <a:cs typeface="Source Code Pro Semibold"/>
              </a:rPr>
              <a:t> : </a:t>
            </a:r>
            <a:r>
              <a:rPr lang="en-US" dirty="0">
                <a:solidFill>
                  <a:srgbClr val="AFD2E9"/>
                </a:solidFill>
                <a:cs typeface="Source Code Pro Semibold"/>
              </a:rPr>
              <a:t>-1</a:t>
            </a:r>
            <a:r>
              <a:rPr lang="en-US" dirty="0">
                <a:cs typeface="Source Code Pro Semibold"/>
              </a:rPr>
              <a:t>}</a:t>
            </a:r>
            <a:r>
              <a:rPr lang="en-US" dirty="0" smtClean="0">
                <a:cs typeface="Source Code Pro Semibold"/>
              </a:rPr>
              <a:t>)</a:t>
            </a:r>
          </a:p>
          <a:p>
            <a:pPr>
              <a:spcBef>
                <a:spcPts val="72"/>
              </a:spcBef>
            </a:pPr>
            <a:r>
              <a:rPr lang="en-US" dirty="0" smtClean="0">
                <a:solidFill>
                  <a:srgbClr val="2A87BF"/>
                </a:solidFill>
                <a:cs typeface="Source Code Pro Semibold"/>
              </a:rPr>
              <a:t>.</a:t>
            </a:r>
            <a:r>
              <a:rPr lang="en-US" dirty="0" smtClean="0">
                <a:cs typeface="Source Code Pro Semibold"/>
              </a:rPr>
              <a:t>limit</a:t>
            </a:r>
            <a:r>
              <a:rPr lang="en-US" dirty="0">
                <a:cs typeface="Source Code Pro Semibold"/>
              </a:rPr>
              <a:t>(</a:t>
            </a:r>
            <a:r>
              <a:rPr lang="en-US" dirty="0">
                <a:solidFill>
                  <a:srgbClr val="AFD2E9"/>
                </a:solidFill>
                <a:cs typeface="Source Code Pro Semibold"/>
              </a:rPr>
              <a:t>1</a:t>
            </a:r>
            <a:r>
              <a:rPr lang="en-US" dirty="0" smtClean="0">
                <a:cs typeface="Source Code Pro Semibold"/>
              </a:rPr>
              <a:t>) </a:t>
            </a:r>
          </a:p>
          <a:p>
            <a:pPr>
              <a:spcBef>
                <a:spcPts val="72"/>
              </a:spcBef>
            </a:pPr>
            <a:r>
              <a:rPr lang="en-US" dirty="0" smtClean="0">
                <a:cs typeface="Source Code Pro Semibold"/>
              </a:rPr>
              <a:t>{</a:t>
            </a:r>
            <a:endParaRPr lang="en-US" dirty="0">
              <a:cs typeface="Source Code Pro Semibold"/>
            </a:endParaRPr>
          </a:p>
          <a:p>
            <a:pPr>
              <a:spcBef>
                <a:spcPts val="72"/>
              </a:spcBef>
            </a:pPr>
            <a:r>
              <a:rPr lang="en-US" dirty="0">
                <a:cs typeface="Source Code Pro Semibold"/>
              </a:rPr>
              <a:t>	</a:t>
            </a:r>
            <a:r>
              <a:rPr lang="en-US" dirty="0">
                <a:solidFill>
                  <a:srgbClr val="F7D58F"/>
                </a:solidFill>
                <a:cs typeface="Source Code Pro Semibold"/>
              </a:rPr>
              <a:t>"_id"</a:t>
            </a:r>
            <a:r>
              <a:rPr lang="en-US" dirty="0">
                <a:solidFill>
                  <a:srgbClr val="E88C07"/>
                </a:solidFill>
                <a:cs typeface="Source Code Pro Semibold"/>
              </a:rPr>
              <a:t> </a:t>
            </a:r>
            <a:r>
              <a:rPr lang="en-US" dirty="0">
                <a:cs typeface="Source Code Pro Semibold"/>
              </a:rPr>
              <a:t>: </a:t>
            </a:r>
            <a:r>
              <a:rPr lang="en-US" dirty="0" err="1">
                <a:cs typeface="Source Code Pro Semibold"/>
              </a:rPr>
              <a:t>ObjectId</a:t>
            </a:r>
            <a:r>
              <a:rPr lang="en-US" dirty="0">
                <a:cs typeface="Source Code Pro Semibold"/>
              </a:rPr>
              <a:t>(</a:t>
            </a:r>
            <a:r>
              <a:rPr lang="en-US" dirty="0">
                <a:solidFill>
                  <a:srgbClr val="E88C07"/>
                </a:solidFill>
                <a:cs typeface="Source Code Pro Semibold"/>
              </a:rPr>
              <a:t>"5080d33ed94ccab2da65259d"</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"title"</a:t>
            </a:r>
            <a:r>
              <a:rPr lang="en-US" dirty="0">
                <a:cs typeface="Source Code Pro Semibold"/>
              </a:rPr>
              <a:t> : </a:t>
            </a:r>
            <a:r>
              <a:rPr lang="en-US" dirty="0">
                <a:solidFill>
                  <a:srgbClr val="F7D58F"/>
                </a:solidFill>
                <a:cs typeface="Source Code Pro Semibold"/>
              </a:rPr>
              <a:t>"return of the king, the"</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"author"</a:t>
            </a:r>
            <a:r>
              <a:rPr lang="en-US" dirty="0">
                <a:cs typeface="Source Code Pro Semibold"/>
              </a:rPr>
              <a:t> : </a:t>
            </a:r>
            <a:r>
              <a:rPr lang="en-US" dirty="0" err="1">
                <a:cs typeface="Source Code Pro Semibold"/>
              </a:rPr>
              <a:t>ObjectId</a:t>
            </a:r>
            <a:r>
              <a:rPr lang="en-US" dirty="0">
                <a:cs typeface="Source Code Pro Semibold"/>
              </a:rPr>
              <a:t>(</a:t>
            </a:r>
            <a:r>
              <a:rPr lang="en-US" dirty="0">
                <a:solidFill>
                  <a:srgbClr val="E88C07"/>
                </a:solidFill>
                <a:cs typeface="Source Code Pro Semibold"/>
              </a:rPr>
              <a:t>"507ffbb1d94ccab2da652597"</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"language"</a:t>
            </a:r>
            <a:r>
              <a:rPr lang="en-US" dirty="0">
                <a:cs typeface="Source Code Pro Semibold"/>
              </a:rPr>
              <a:t> : </a:t>
            </a:r>
            <a:r>
              <a:rPr lang="en-US" dirty="0">
                <a:solidFill>
                  <a:srgbClr val="F7D58F"/>
                </a:solidFill>
                <a:cs typeface="Source Code Pro Semibold"/>
              </a:rPr>
              <a:t>"</a:t>
            </a:r>
            <a:r>
              <a:rPr lang="en-US" dirty="0" err="1">
                <a:solidFill>
                  <a:srgbClr val="F7D58F"/>
                </a:solidFill>
                <a:cs typeface="Source Code Pro Semibold"/>
              </a:rPr>
              <a:t>english</a:t>
            </a:r>
            <a:r>
              <a:rPr lang="en-US" dirty="0">
                <a:solidFill>
                  <a:srgbClr val="F7D58F"/>
                </a:solidFill>
                <a:cs typeface="Source Code Pro Semibold"/>
              </a:rPr>
              <a:t>"</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a:t>
            </a:r>
            <a:r>
              <a:rPr lang="en-US" dirty="0" err="1">
                <a:solidFill>
                  <a:srgbClr val="F7D58F"/>
                </a:solidFill>
                <a:cs typeface="Source Code Pro Semibold"/>
              </a:rPr>
              <a:t>isbn</a:t>
            </a:r>
            <a:r>
              <a:rPr lang="en-US" dirty="0">
                <a:solidFill>
                  <a:srgbClr val="F7D58F"/>
                </a:solidFill>
                <a:cs typeface="Source Code Pro Semibold"/>
              </a:rPr>
              <a:t>"</a:t>
            </a:r>
            <a:r>
              <a:rPr lang="en-US" dirty="0">
                <a:cs typeface="Source Code Pro Semibold"/>
              </a:rPr>
              <a:t> : </a:t>
            </a:r>
            <a:r>
              <a:rPr lang="en-US" dirty="0">
                <a:solidFill>
                  <a:srgbClr val="F7D58F"/>
                </a:solidFill>
                <a:cs typeface="Source Code Pro Semibold"/>
              </a:rPr>
              <a:t>"0345248295"</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"genre"</a:t>
            </a:r>
            <a:r>
              <a:rPr lang="en-US" dirty="0">
                <a:cs typeface="Source Code Pro Semibold"/>
              </a:rPr>
              <a:t> : </a:t>
            </a:r>
            <a:r>
              <a:rPr lang="en-US" dirty="0" smtClean="0">
                <a:cs typeface="Source Code Pro Semibold"/>
              </a:rPr>
              <a:t>[ </a:t>
            </a:r>
            <a:r>
              <a:rPr lang="en-US" dirty="0" smtClean="0">
                <a:solidFill>
                  <a:srgbClr val="F7D58F"/>
                </a:solidFill>
                <a:cs typeface="Source Code Pro Semibold"/>
              </a:rPr>
              <a:t>"</a:t>
            </a:r>
            <a:r>
              <a:rPr lang="en-US" dirty="0">
                <a:solidFill>
                  <a:srgbClr val="F7D58F"/>
                </a:solidFill>
                <a:cs typeface="Source Code Pro Semibold"/>
              </a:rPr>
              <a:t>fantasy"</a:t>
            </a:r>
            <a:r>
              <a:rPr lang="en-US" dirty="0" smtClean="0">
                <a:cs typeface="Source Code Pro Semibold"/>
              </a:rPr>
              <a:t>, </a:t>
            </a:r>
            <a:r>
              <a:rPr lang="en-US" dirty="0" smtClean="0">
                <a:solidFill>
                  <a:srgbClr val="F7D58F"/>
                </a:solidFill>
                <a:cs typeface="Source Code Pro Semibold"/>
              </a:rPr>
              <a:t>"</a:t>
            </a:r>
            <a:r>
              <a:rPr lang="en-US" dirty="0">
                <a:solidFill>
                  <a:srgbClr val="F7D58F"/>
                </a:solidFill>
                <a:cs typeface="Source Code Pro Semibold"/>
              </a:rPr>
              <a:t>adventure</a:t>
            </a:r>
            <a:r>
              <a:rPr lang="en-US" dirty="0" smtClean="0">
                <a:solidFill>
                  <a:srgbClr val="F7D58F"/>
                </a:solidFill>
                <a:cs typeface="Source Code Pro Semibold"/>
              </a:rPr>
              <a:t>"</a:t>
            </a:r>
            <a:r>
              <a:rPr lang="en-US" dirty="0" smtClean="0">
                <a:cs typeface="Source Code Pro Semibold"/>
              </a:rPr>
              <a:t> ]</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"pages"</a:t>
            </a:r>
            <a:r>
              <a:rPr lang="en-US" dirty="0">
                <a:cs typeface="Source Code Pro Semibold"/>
              </a:rPr>
              <a:t> : </a:t>
            </a:r>
            <a:r>
              <a:rPr lang="en-US" dirty="0">
                <a:solidFill>
                  <a:srgbClr val="AFD2E9"/>
                </a:solidFill>
                <a:cs typeface="Source Code Pro Semibold"/>
              </a:rPr>
              <a:t>544</a:t>
            </a:r>
            <a:r>
              <a:rPr lang="en-US" dirty="0">
                <a:cs typeface="Source Code Pro Semibold"/>
              </a:rPr>
              <a:t>,</a:t>
            </a:r>
          </a:p>
          <a:p>
            <a:pPr>
              <a:spcBef>
                <a:spcPts val="72"/>
              </a:spcBef>
            </a:pPr>
            <a:r>
              <a:rPr lang="en-US" dirty="0">
                <a:cs typeface="Source Code Pro Semibold"/>
              </a:rPr>
              <a:t>	</a:t>
            </a:r>
            <a:r>
              <a:rPr lang="en-US" dirty="0">
                <a:solidFill>
                  <a:srgbClr val="F7D58F"/>
                </a:solidFill>
                <a:cs typeface="Source Code Pro Semibold"/>
              </a:rPr>
              <a:t>"publication"</a:t>
            </a:r>
            <a:r>
              <a:rPr lang="en-US" dirty="0">
                <a:cs typeface="Source Code Pro Semibold"/>
              </a:rPr>
              <a:t> : {</a:t>
            </a:r>
          </a:p>
          <a:p>
            <a:pPr>
              <a:spcBef>
                <a:spcPts val="72"/>
              </a:spcBef>
            </a:pPr>
            <a:r>
              <a:rPr lang="en-US" dirty="0">
                <a:cs typeface="Source Code Pro Semibold"/>
              </a:rPr>
              <a:t>		</a:t>
            </a:r>
            <a:r>
              <a:rPr lang="en-US" dirty="0" smtClean="0">
                <a:cs typeface="Source Code Pro Semibold"/>
              </a:rPr>
              <a:t>	</a:t>
            </a:r>
            <a:r>
              <a:rPr lang="en-US" dirty="0" smtClean="0">
                <a:solidFill>
                  <a:srgbClr val="F7D58F"/>
                </a:solidFill>
                <a:cs typeface="Source Code Pro Semibold"/>
              </a:rPr>
              <a:t>"</a:t>
            </a:r>
            <a:r>
              <a:rPr lang="en-US" dirty="0">
                <a:solidFill>
                  <a:srgbClr val="F7D58F"/>
                </a:solidFill>
                <a:cs typeface="Source Code Pro Semibold"/>
              </a:rPr>
              <a:t>name"</a:t>
            </a:r>
            <a:r>
              <a:rPr lang="en-US" dirty="0">
                <a:cs typeface="Source Code Pro Semibold"/>
              </a:rPr>
              <a:t> : </a:t>
            </a:r>
            <a:r>
              <a:rPr lang="en-US" dirty="0">
                <a:solidFill>
                  <a:srgbClr val="F7D58F"/>
                </a:solidFill>
                <a:cs typeface="Source Code Pro Semibold"/>
              </a:rPr>
              <a:t>"</a:t>
            </a:r>
            <a:r>
              <a:rPr lang="en-US" dirty="0" err="1">
                <a:solidFill>
                  <a:srgbClr val="F7D58F"/>
                </a:solidFill>
                <a:cs typeface="Source Code Pro Semibold"/>
              </a:rPr>
              <a:t>george</a:t>
            </a:r>
            <a:r>
              <a:rPr lang="en-US" dirty="0">
                <a:solidFill>
                  <a:srgbClr val="F7D58F"/>
                </a:solidFill>
                <a:cs typeface="Source Code Pro Semibold"/>
              </a:rPr>
              <a:t> </a:t>
            </a:r>
            <a:r>
              <a:rPr lang="en-US" dirty="0" err="1">
                <a:solidFill>
                  <a:srgbClr val="F7D58F"/>
                </a:solidFill>
                <a:cs typeface="Source Code Pro Semibold"/>
              </a:rPr>
              <a:t>allen</a:t>
            </a:r>
            <a:r>
              <a:rPr lang="en-US" dirty="0">
                <a:solidFill>
                  <a:srgbClr val="F7D58F"/>
                </a:solidFill>
                <a:cs typeface="Source Code Pro Semibold"/>
              </a:rPr>
              <a:t> &amp; </a:t>
            </a:r>
            <a:r>
              <a:rPr lang="en-US" dirty="0" err="1">
                <a:solidFill>
                  <a:srgbClr val="F7D58F"/>
                </a:solidFill>
                <a:cs typeface="Source Code Pro Semibold"/>
              </a:rPr>
              <a:t>unwin</a:t>
            </a:r>
            <a:r>
              <a:rPr lang="en-US" dirty="0">
                <a:solidFill>
                  <a:srgbClr val="F7D58F"/>
                </a:solidFill>
                <a:cs typeface="Source Code Pro Semibold"/>
              </a:rPr>
              <a:t>"</a:t>
            </a:r>
            <a:r>
              <a:rPr lang="en-US" dirty="0">
                <a:cs typeface="Source Code Pro Semibold"/>
              </a:rPr>
              <a:t>,</a:t>
            </a:r>
          </a:p>
          <a:p>
            <a:pPr>
              <a:spcBef>
                <a:spcPts val="72"/>
              </a:spcBef>
            </a:pPr>
            <a:r>
              <a:rPr lang="en-US" dirty="0">
                <a:cs typeface="Source Code Pro Semibold"/>
              </a:rPr>
              <a:t>	</a:t>
            </a:r>
            <a:r>
              <a:rPr lang="en-US" dirty="0" smtClean="0">
                <a:cs typeface="Source Code Pro Semibold"/>
              </a:rPr>
              <a:t>	</a:t>
            </a:r>
            <a:r>
              <a:rPr lang="en-US" dirty="0">
                <a:cs typeface="Source Code Pro Semibold"/>
              </a:rPr>
              <a:t>	</a:t>
            </a:r>
            <a:r>
              <a:rPr lang="en-US" dirty="0">
                <a:solidFill>
                  <a:srgbClr val="F7D58F"/>
                </a:solidFill>
                <a:cs typeface="Source Code Pro Semibold"/>
              </a:rPr>
              <a:t>"location"</a:t>
            </a:r>
            <a:r>
              <a:rPr lang="en-US" dirty="0">
                <a:cs typeface="Source Code Pro Semibold"/>
              </a:rPr>
              <a:t> : </a:t>
            </a:r>
            <a:r>
              <a:rPr lang="en-US" dirty="0">
                <a:solidFill>
                  <a:srgbClr val="F7D58F"/>
                </a:solidFill>
                <a:cs typeface="Source Code Pro Semibold"/>
              </a:rPr>
              <a:t>"London"</a:t>
            </a:r>
            <a:r>
              <a:rPr lang="en-US" dirty="0">
                <a:cs typeface="Source Code Pro Semibold"/>
              </a:rPr>
              <a:t>,</a:t>
            </a:r>
          </a:p>
          <a:p>
            <a:pPr>
              <a:spcBef>
                <a:spcPts val="72"/>
              </a:spcBef>
            </a:pPr>
            <a:r>
              <a:rPr lang="en-US" dirty="0">
                <a:cs typeface="Source Code Pro Semibold"/>
              </a:rPr>
              <a:t>		</a:t>
            </a:r>
            <a:r>
              <a:rPr lang="en-US" dirty="0" smtClean="0">
                <a:cs typeface="Source Code Pro Semibold"/>
              </a:rPr>
              <a:t>	</a:t>
            </a:r>
            <a:r>
              <a:rPr lang="en-US" dirty="0" smtClean="0">
                <a:solidFill>
                  <a:srgbClr val="F7D58F"/>
                </a:solidFill>
                <a:cs typeface="Source Code Pro Semibold"/>
              </a:rPr>
              <a:t>"</a:t>
            </a:r>
            <a:r>
              <a:rPr lang="en-US" dirty="0">
                <a:solidFill>
                  <a:srgbClr val="F7D58F"/>
                </a:solidFill>
                <a:cs typeface="Source Code Pro Semibold"/>
              </a:rPr>
              <a:t>date"</a:t>
            </a:r>
            <a:r>
              <a:rPr lang="en-US" dirty="0">
                <a:cs typeface="Source Code Pro Semibold"/>
              </a:rPr>
              <a:t> : </a:t>
            </a:r>
            <a:r>
              <a:rPr lang="en-US" dirty="0" err="1">
                <a:cs typeface="Source Code Pro Semibold"/>
              </a:rPr>
              <a:t>ISODate</a:t>
            </a:r>
            <a:r>
              <a:rPr lang="en-US" dirty="0">
                <a:cs typeface="Source Code Pro Semibold"/>
              </a:rPr>
              <a:t>(</a:t>
            </a:r>
            <a:r>
              <a:rPr lang="en-US" dirty="0">
                <a:solidFill>
                  <a:srgbClr val="AED676"/>
                </a:solidFill>
                <a:cs typeface="Source Code Pro Semibold"/>
              </a:rPr>
              <a:t>"1955-10-20T04:00:00Z"</a:t>
            </a:r>
            <a:r>
              <a:rPr lang="en-US" dirty="0">
                <a:cs typeface="Source Code Pro Semibold"/>
              </a:rPr>
              <a:t>)</a:t>
            </a:r>
          </a:p>
          <a:p>
            <a:pPr>
              <a:spcBef>
                <a:spcPts val="72"/>
              </a:spcBef>
            </a:pPr>
            <a:r>
              <a:rPr lang="en-US" dirty="0">
                <a:cs typeface="Source Code Pro Semibold"/>
              </a:rPr>
              <a:t>	}</a:t>
            </a:r>
          </a:p>
          <a:p>
            <a:pPr>
              <a:spcBef>
                <a:spcPts val="72"/>
              </a:spcBef>
            </a:pPr>
            <a:r>
              <a:rPr lang="en-US" dirty="0">
                <a:cs typeface="Source Code Pro Semibold"/>
              </a:rPr>
              <a:t>}</a:t>
            </a:r>
          </a:p>
        </p:txBody>
      </p:sp>
      <p:sp>
        <p:nvSpPr>
          <p:cNvPr id="3" name="Title 2"/>
          <p:cNvSpPr>
            <a:spLocks noGrp="1"/>
          </p:cNvSpPr>
          <p:nvPr>
            <p:ph type="title"/>
          </p:nvPr>
        </p:nvSpPr>
        <p:spPr/>
        <p:txBody>
          <a:bodyPr/>
          <a:lstStyle/>
          <a:p>
            <a:r>
              <a:rPr lang="en-US" dirty="0" smtClean="0"/>
              <a:t>Cursors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475502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000" dirty="0" err="1">
                <a:solidFill>
                  <a:srgbClr val="D0FF7E"/>
                </a:solidFill>
                <a:cs typeface="Source Code Pro Semibold"/>
              </a:rPr>
              <a:t>page_num</a:t>
            </a:r>
            <a:r>
              <a:rPr lang="en-US" sz="2000" dirty="0">
                <a:solidFill>
                  <a:srgbClr val="D0FF7E"/>
                </a:solidFill>
                <a:cs typeface="Source Code Pro Semibold"/>
              </a:rPr>
              <a:t> </a:t>
            </a:r>
            <a:r>
              <a:rPr lang="en-US" sz="2000" dirty="0">
                <a:solidFill>
                  <a:srgbClr val="2A87BF"/>
                </a:solidFill>
                <a:cs typeface="Source Code Pro Semibold"/>
              </a:rPr>
              <a:t>= </a:t>
            </a:r>
            <a:r>
              <a:rPr lang="en-US" sz="2000" dirty="0" smtClean="0">
                <a:solidFill>
                  <a:srgbClr val="AFD2E9"/>
                </a:solidFill>
                <a:cs typeface="Source Code Pro Semibold"/>
              </a:rPr>
              <a:t>3</a:t>
            </a:r>
            <a:r>
              <a:rPr lang="en-US" sz="2000" dirty="0">
                <a:solidFill>
                  <a:srgbClr val="CCCCCC"/>
                </a:solidFill>
                <a:cs typeface="Source Code Pro Semibold"/>
              </a:rPr>
              <a:t>; </a:t>
            </a:r>
            <a:r>
              <a:rPr lang="en-US" sz="2000" dirty="0" err="1">
                <a:solidFill>
                  <a:srgbClr val="D0FF7E"/>
                </a:solidFill>
                <a:cs typeface="Source Code Pro Semibold"/>
              </a:rPr>
              <a:t>results_per_page</a:t>
            </a:r>
            <a:r>
              <a:rPr lang="en-US" sz="2000" dirty="0">
                <a:solidFill>
                  <a:prstClr val="black"/>
                </a:solidFill>
                <a:cs typeface="Source Code Pro Semibold"/>
              </a:rPr>
              <a:t> </a:t>
            </a:r>
            <a:r>
              <a:rPr lang="en-US" sz="2000" dirty="0" smtClean="0">
                <a:solidFill>
                  <a:srgbClr val="2A87BF"/>
                </a:solidFill>
                <a:cs typeface="Source Code Pro Semibold"/>
              </a:rPr>
              <a:t>= </a:t>
            </a:r>
            <a:r>
              <a:rPr lang="en-US" sz="2000" dirty="0" smtClean="0">
                <a:solidFill>
                  <a:srgbClr val="AFD2E9"/>
                </a:solidFill>
                <a:cs typeface="Source Code Pro Semibold"/>
              </a:rPr>
              <a:t>10</a:t>
            </a:r>
            <a:r>
              <a:rPr lang="en-US" sz="2000" dirty="0">
                <a:solidFill>
                  <a:srgbClr val="CCCCCC"/>
                </a:solidFill>
                <a:cs typeface="Source Code Pro Semibold"/>
              </a:rPr>
              <a:t>;  </a:t>
            </a:r>
            <a:r>
              <a:rPr lang="en-US" sz="2000" dirty="0">
                <a:solidFill>
                  <a:srgbClr val="D0FF7E"/>
                </a:solidFill>
                <a:cs typeface="Source Code Pro Semibold"/>
              </a:rPr>
              <a:t>cursor</a:t>
            </a:r>
            <a:r>
              <a:rPr lang="en-US" sz="2000" dirty="0">
                <a:solidFill>
                  <a:prstClr val="black"/>
                </a:solidFill>
                <a:cs typeface="Source Code Pro Semibold"/>
              </a:rPr>
              <a:t> </a:t>
            </a:r>
            <a:r>
              <a:rPr lang="en-US" sz="2000" dirty="0">
                <a:solidFill>
                  <a:srgbClr val="2A87BF"/>
                </a:solidFill>
                <a:cs typeface="Source Code Pro Semibold"/>
              </a:rPr>
              <a:t>= </a:t>
            </a:r>
            <a:r>
              <a:rPr lang="en-US" sz="2000" dirty="0" err="1" smtClean="0">
                <a:solidFill>
                  <a:srgbClr val="D0FF7E"/>
                </a:solidFill>
                <a:cs typeface="Source Code Pro Semibold"/>
              </a:rPr>
              <a:t>db.books.</a:t>
            </a:r>
            <a:r>
              <a:rPr lang="en-US" sz="2000" dirty="0" err="1" smtClean="0">
                <a:solidFill>
                  <a:srgbClr val="CCCCCC"/>
                </a:solidFill>
                <a:cs typeface="Source Code Pro Semibold"/>
              </a:rPr>
              <a:t>find</a:t>
            </a:r>
            <a:r>
              <a:rPr lang="en-US" sz="2000" dirty="0">
                <a:solidFill>
                  <a:srgbClr val="CCCCCC"/>
                </a:solidFill>
                <a:cs typeface="Source Code Pro Semibold"/>
              </a:rPr>
              <a:t>()    </a:t>
            </a:r>
            <a:r>
              <a:rPr lang="en-US" sz="2000" dirty="0">
                <a:solidFill>
                  <a:srgbClr val="2A87BF"/>
                </a:solidFill>
                <a:cs typeface="Source Code Pro Semibold"/>
              </a:rPr>
              <a:t>.</a:t>
            </a:r>
            <a:r>
              <a:rPr lang="en-US" sz="2000" dirty="0">
                <a:solidFill>
                  <a:srgbClr val="CCCCCC"/>
                </a:solidFill>
                <a:cs typeface="Source Code Pro Semibold"/>
              </a:rPr>
              <a:t>sort(</a:t>
            </a:r>
            <a:r>
              <a:rPr lang="en-US" sz="2000" dirty="0">
                <a:cs typeface="Source Code Pro Semibold"/>
              </a:rPr>
              <a:t>{</a:t>
            </a:r>
            <a:r>
              <a:rPr lang="en-US" sz="2000" dirty="0">
                <a:solidFill>
                  <a:srgbClr val="39A445"/>
                </a:solidFill>
                <a:cs typeface="Source Code Pro Semibold"/>
              </a:rPr>
              <a:t> </a:t>
            </a:r>
            <a:r>
              <a:rPr lang="en-US" sz="2000" dirty="0" smtClean="0">
                <a:solidFill>
                  <a:srgbClr val="F7D58F"/>
                </a:solidFill>
                <a:cs typeface="Source Code Pro Semibold"/>
              </a:rPr>
              <a:t>"</a:t>
            </a:r>
            <a:r>
              <a:rPr lang="en-US" sz="2000" dirty="0" err="1" smtClean="0">
                <a:solidFill>
                  <a:srgbClr val="F7D58F"/>
                </a:solidFill>
                <a:cs typeface="Source Code Pro Semibold"/>
              </a:rPr>
              <a:t>publication.date</a:t>
            </a:r>
            <a:r>
              <a:rPr lang="en-US" sz="2000" dirty="0" smtClean="0">
                <a:solidFill>
                  <a:srgbClr val="F7D58F"/>
                </a:solidFill>
                <a:cs typeface="Source Code Pro Semibold"/>
              </a:rPr>
              <a:t>"</a:t>
            </a:r>
            <a:r>
              <a:rPr lang="en-US" sz="2000" dirty="0" smtClean="0">
                <a:solidFill>
                  <a:prstClr val="black"/>
                </a:solidFill>
                <a:cs typeface="Source Code Pro Semibold"/>
              </a:rPr>
              <a:t> </a:t>
            </a:r>
            <a:r>
              <a:rPr lang="en-US" sz="2000" dirty="0">
                <a:cs typeface="Source Code Pro Semibold"/>
              </a:rPr>
              <a:t>:</a:t>
            </a:r>
            <a:r>
              <a:rPr lang="en-US" sz="2000" dirty="0">
                <a:solidFill>
                  <a:prstClr val="black"/>
                </a:solidFill>
                <a:cs typeface="Source Code Pro Semibold"/>
              </a:rPr>
              <a:t> </a:t>
            </a:r>
            <a:r>
              <a:rPr lang="en-US" sz="2000" dirty="0">
                <a:solidFill>
                  <a:srgbClr val="AFD2E9"/>
                </a:solidFill>
                <a:cs typeface="Source Code Pro Semibold"/>
              </a:rPr>
              <a:t>-1</a:t>
            </a:r>
            <a:r>
              <a:rPr lang="en-US" sz="2000" dirty="0">
                <a:solidFill>
                  <a:srgbClr val="EDDD5A"/>
                </a:solidFill>
                <a:cs typeface="Source Code Pro Semibold"/>
              </a:rPr>
              <a:t> </a:t>
            </a:r>
            <a:r>
              <a:rPr lang="en-US" sz="2000" dirty="0">
                <a:solidFill>
                  <a:srgbClr val="EAEAEA"/>
                </a:solidFill>
                <a:cs typeface="Source Code Pro Semibold"/>
              </a:rPr>
              <a:t>}</a:t>
            </a:r>
            <a:r>
              <a:rPr lang="en-US" sz="2000" dirty="0">
                <a:solidFill>
                  <a:srgbClr val="CCCCCC"/>
                </a:solidFill>
                <a:cs typeface="Source Code Pro Semibold"/>
              </a:rPr>
              <a:t>)    </a:t>
            </a:r>
            <a:r>
              <a:rPr lang="en-US" sz="2000" dirty="0">
                <a:solidFill>
                  <a:srgbClr val="2A87BF"/>
                </a:solidFill>
                <a:cs typeface="Source Code Pro Semibold"/>
              </a:rPr>
              <a:t>.</a:t>
            </a:r>
            <a:r>
              <a:rPr lang="en-US" sz="2000" dirty="0">
                <a:solidFill>
                  <a:srgbClr val="CCCCCC"/>
                </a:solidFill>
                <a:cs typeface="Source Code Pro Semibold"/>
              </a:rPr>
              <a:t>skip((</a:t>
            </a:r>
            <a:r>
              <a:rPr lang="en-US" sz="2000" dirty="0" err="1">
                <a:solidFill>
                  <a:srgbClr val="D0FF7E"/>
                </a:solidFill>
                <a:cs typeface="Source Code Pro Semibold"/>
              </a:rPr>
              <a:t>page_num</a:t>
            </a:r>
            <a:r>
              <a:rPr lang="en-US" sz="2000" dirty="0">
                <a:solidFill>
                  <a:srgbClr val="D0FF7E"/>
                </a:solidFill>
                <a:cs typeface="Source Code Pro Semibold"/>
              </a:rPr>
              <a:t> - 1)</a:t>
            </a:r>
            <a:r>
              <a:rPr lang="en-US" sz="2000" dirty="0">
                <a:solidFill>
                  <a:prstClr val="black"/>
                </a:solidFill>
                <a:cs typeface="Source Code Pro Semibold"/>
              </a:rPr>
              <a:t> </a:t>
            </a:r>
            <a:r>
              <a:rPr lang="en-US" sz="2000" dirty="0">
                <a:solidFill>
                  <a:srgbClr val="6AFF75"/>
                </a:solidFill>
                <a:cs typeface="Source Code Pro Semibold"/>
              </a:rPr>
              <a:t>*</a:t>
            </a:r>
            <a:r>
              <a:rPr lang="en-US" sz="2000" dirty="0">
                <a:solidFill>
                  <a:prstClr val="black"/>
                </a:solidFill>
                <a:cs typeface="Source Code Pro Semibold"/>
              </a:rPr>
              <a:t> </a:t>
            </a:r>
            <a:r>
              <a:rPr lang="en-US" sz="2000" dirty="0" err="1">
                <a:solidFill>
                  <a:srgbClr val="D0FF7E"/>
                </a:solidFill>
                <a:cs typeface="Source Code Pro Semibold"/>
              </a:rPr>
              <a:t>results_per_page</a:t>
            </a:r>
            <a:r>
              <a:rPr lang="en-US" sz="2000" dirty="0">
                <a:solidFill>
                  <a:srgbClr val="CCCCCC"/>
                </a:solidFill>
                <a:cs typeface="Source Code Pro Semibold"/>
              </a:rPr>
              <a:t>)    </a:t>
            </a:r>
            <a:r>
              <a:rPr lang="en-US" sz="2000" dirty="0">
                <a:solidFill>
                  <a:srgbClr val="2A87BF"/>
                </a:solidFill>
                <a:cs typeface="Source Code Pro Semibold"/>
              </a:rPr>
              <a:t>.</a:t>
            </a:r>
            <a:r>
              <a:rPr lang="en-US" sz="2000" dirty="0">
                <a:solidFill>
                  <a:srgbClr val="CCCCCC"/>
                </a:solidFill>
                <a:cs typeface="Source Code Pro Semibold"/>
              </a:rPr>
              <a:t>limit(</a:t>
            </a:r>
            <a:r>
              <a:rPr lang="en-US" sz="2000" dirty="0" err="1">
                <a:solidFill>
                  <a:srgbClr val="D0FF7E"/>
                </a:solidFill>
                <a:cs typeface="Source Code Pro Semibold"/>
              </a:rPr>
              <a:t>results_per_page</a:t>
            </a:r>
            <a:r>
              <a:rPr lang="en-US" sz="2000" dirty="0">
                <a:solidFill>
                  <a:srgbClr val="CCCCCC"/>
                </a:solidFill>
                <a:cs typeface="Source Code Pro Semibold"/>
              </a:rPr>
              <a:t>);</a:t>
            </a:r>
            <a:endParaRPr lang="en-US" sz="2000" dirty="0">
              <a:cs typeface="Source Code Pro Semibold"/>
            </a:endParaRPr>
          </a:p>
        </p:txBody>
      </p:sp>
      <p:sp>
        <p:nvSpPr>
          <p:cNvPr id="3" name="Title 2"/>
          <p:cNvSpPr>
            <a:spLocks noGrp="1"/>
          </p:cNvSpPr>
          <p:nvPr>
            <p:ph type="title"/>
          </p:nvPr>
        </p:nvSpPr>
        <p:spPr/>
        <p:txBody>
          <a:bodyPr/>
          <a:lstStyle/>
          <a:p>
            <a:r>
              <a:rPr lang="en-US" dirty="0" smtClean="0"/>
              <a:t>Paging</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1537185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600"/>
              </a:spcBef>
            </a:pPr>
            <a:r>
              <a:rPr lang="en-US" b="0" dirty="0" smtClean="0"/>
              <a:t>&gt; </a:t>
            </a:r>
            <a:r>
              <a:rPr lang="en-US" b="0" dirty="0" smtClean="0">
                <a:solidFill>
                  <a:srgbClr val="D0FF7E"/>
                </a:solidFill>
              </a:rPr>
              <a:t>book</a:t>
            </a:r>
            <a:r>
              <a:rPr lang="en-US" b="0" dirty="0" smtClean="0"/>
              <a:t> </a:t>
            </a:r>
            <a:r>
              <a:rPr lang="en-US" b="0" dirty="0">
                <a:solidFill>
                  <a:srgbClr val="2A87BF"/>
                </a:solidFill>
              </a:rPr>
              <a:t>= </a:t>
            </a:r>
            <a:r>
              <a:rPr lang="en-US" b="0" dirty="0" err="1" smtClean="0">
                <a:solidFill>
                  <a:srgbClr val="5CA930"/>
                </a:solidFill>
              </a:rPr>
              <a:t>db.books.findOne</a:t>
            </a:r>
            <a:r>
              <a:rPr lang="en-US" b="0" dirty="0" smtClean="0"/>
              <a:t>(</a:t>
            </a:r>
          </a:p>
          <a:p>
            <a:pPr>
              <a:spcBef>
                <a:spcPts val="600"/>
              </a:spcBef>
            </a:pPr>
            <a:r>
              <a:rPr lang="en-US" b="0" dirty="0" smtClean="0"/>
              <a:t>			{</a:t>
            </a:r>
            <a:r>
              <a:rPr lang="en-US" b="0" dirty="0">
                <a:solidFill>
                  <a:srgbClr val="F7D58F"/>
                </a:solidFill>
              </a:rPr>
              <a:t>"title" </a:t>
            </a:r>
            <a:r>
              <a:rPr lang="en-US" b="0" dirty="0"/>
              <a:t>: </a:t>
            </a:r>
            <a:r>
              <a:rPr lang="en-US" b="0" dirty="0">
                <a:solidFill>
                  <a:srgbClr val="F7D58F"/>
                </a:solidFill>
              </a:rPr>
              <a:t>"return of the king, the"</a:t>
            </a:r>
            <a:r>
              <a:rPr lang="en-US" b="0" dirty="0"/>
              <a:t>}</a:t>
            </a:r>
            <a:r>
              <a:rPr lang="en-US" b="0" dirty="0" smtClean="0"/>
              <a:t>)</a:t>
            </a:r>
          </a:p>
          <a:p>
            <a:pPr>
              <a:spcBef>
                <a:spcPts val="600"/>
              </a:spcBef>
            </a:pPr>
            <a:endParaRPr lang="en-US" b="0" dirty="0"/>
          </a:p>
          <a:p>
            <a:pPr>
              <a:spcBef>
                <a:spcPts val="600"/>
              </a:spcBef>
            </a:pPr>
            <a:r>
              <a:rPr lang="en-US" b="0" dirty="0"/>
              <a:t>&gt; </a:t>
            </a:r>
            <a:r>
              <a:rPr lang="en-US" b="0" dirty="0" err="1">
                <a:solidFill>
                  <a:srgbClr val="5CA930"/>
                </a:solidFill>
              </a:rPr>
              <a:t>db.author.findOne</a:t>
            </a:r>
            <a:r>
              <a:rPr lang="en-US" b="0" dirty="0"/>
              <a:t>({_id: </a:t>
            </a:r>
            <a:r>
              <a:rPr lang="en-US" b="0" dirty="0" err="1"/>
              <a:t>book.author</a:t>
            </a:r>
            <a:r>
              <a:rPr lang="en-US" b="0" dirty="0"/>
              <a:t>})</a:t>
            </a:r>
          </a:p>
          <a:p>
            <a:pPr>
              <a:spcBef>
                <a:spcPts val="600"/>
              </a:spcBef>
            </a:pPr>
            <a:r>
              <a:rPr lang="en-US" b="0" dirty="0"/>
              <a:t>{</a:t>
            </a:r>
          </a:p>
          <a:p>
            <a:pPr>
              <a:spcBef>
                <a:spcPts val="600"/>
              </a:spcBef>
            </a:pPr>
            <a:r>
              <a:rPr lang="en-US" b="0" dirty="0"/>
              <a:t>	</a:t>
            </a:r>
            <a:r>
              <a:rPr lang="en-US" b="0" dirty="0">
                <a:solidFill>
                  <a:srgbClr val="F7D58F"/>
                </a:solidFill>
              </a:rPr>
              <a:t>"_id"</a:t>
            </a:r>
            <a:r>
              <a:rPr lang="en-US" b="0" dirty="0">
                <a:solidFill>
                  <a:srgbClr val="E88C07"/>
                </a:solidFill>
              </a:rPr>
              <a:t> </a:t>
            </a:r>
            <a:r>
              <a:rPr lang="en-US" b="0" dirty="0"/>
              <a:t>: </a:t>
            </a:r>
            <a:r>
              <a:rPr lang="en-US" b="0" dirty="0" err="1"/>
              <a:t>ObjectId</a:t>
            </a:r>
            <a:r>
              <a:rPr lang="en-US" b="0" dirty="0"/>
              <a:t>(</a:t>
            </a:r>
            <a:r>
              <a:rPr lang="en-US" b="0" dirty="0">
                <a:solidFill>
                  <a:srgbClr val="E88C07"/>
                </a:solidFill>
              </a:rPr>
              <a:t>"507ffbb1d94ccab2da652597"</a:t>
            </a:r>
            <a:r>
              <a:rPr lang="en-US" b="0" dirty="0"/>
              <a:t>),</a:t>
            </a:r>
          </a:p>
          <a:p>
            <a:pPr>
              <a:spcBef>
                <a:spcPts val="600"/>
              </a:spcBef>
            </a:pPr>
            <a:r>
              <a:rPr lang="en-US" b="0" dirty="0"/>
              <a:t>	</a:t>
            </a:r>
            <a:r>
              <a:rPr lang="en-US" b="0" dirty="0">
                <a:solidFill>
                  <a:srgbClr val="F7D58F"/>
                </a:solidFill>
              </a:rPr>
              <a:t>"</a:t>
            </a:r>
            <a:r>
              <a:rPr lang="en-US" b="0" dirty="0" err="1">
                <a:solidFill>
                  <a:srgbClr val="F7D58F"/>
                </a:solidFill>
              </a:rPr>
              <a:t>first_name</a:t>
            </a:r>
            <a:r>
              <a:rPr lang="en-US" b="0" dirty="0">
                <a:solidFill>
                  <a:srgbClr val="F7D58F"/>
                </a:solidFill>
              </a:rPr>
              <a:t>"</a:t>
            </a:r>
            <a:r>
              <a:rPr lang="en-US" b="0" dirty="0"/>
              <a:t> : </a:t>
            </a:r>
            <a:r>
              <a:rPr lang="en-US" b="0" dirty="0">
                <a:solidFill>
                  <a:srgbClr val="F7D58F"/>
                </a:solidFill>
              </a:rPr>
              <a:t>"</a:t>
            </a:r>
            <a:r>
              <a:rPr lang="en-US" b="0" dirty="0" err="1">
                <a:solidFill>
                  <a:srgbClr val="F7D58F"/>
                </a:solidFill>
              </a:rPr>
              <a:t>j.r.r</a:t>
            </a:r>
            <a:r>
              <a:rPr lang="en-US" b="0" dirty="0">
                <a:solidFill>
                  <a:srgbClr val="F7D58F"/>
                </a:solidFill>
              </a:rPr>
              <a:t>."</a:t>
            </a:r>
            <a:r>
              <a:rPr lang="en-US" b="0" dirty="0"/>
              <a:t>,</a:t>
            </a:r>
          </a:p>
          <a:p>
            <a:pPr>
              <a:spcBef>
                <a:spcPts val="600"/>
              </a:spcBef>
            </a:pPr>
            <a:r>
              <a:rPr lang="en-US" b="0" dirty="0"/>
              <a:t>	</a:t>
            </a:r>
            <a:r>
              <a:rPr lang="en-US" b="0" dirty="0">
                <a:solidFill>
                  <a:srgbClr val="F7D58F"/>
                </a:solidFill>
              </a:rPr>
              <a:t>"</a:t>
            </a:r>
            <a:r>
              <a:rPr lang="en-US" b="0" dirty="0" err="1">
                <a:solidFill>
                  <a:srgbClr val="F7D58F"/>
                </a:solidFill>
              </a:rPr>
              <a:t>last_name</a:t>
            </a:r>
            <a:r>
              <a:rPr lang="en-US" b="0" dirty="0">
                <a:solidFill>
                  <a:srgbClr val="F7D58F"/>
                </a:solidFill>
              </a:rPr>
              <a:t>"</a:t>
            </a:r>
            <a:r>
              <a:rPr lang="en-US" b="0" dirty="0"/>
              <a:t> : </a:t>
            </a:r>
            <a:r>
              <a:rPr lang="en-US" b="0" dirty="0">
                <a:solidFill>
                  <a:srgbClr val="F7D58F"/>
                </a:solidFill>
              </a:rPr>
              <a:t>"</a:t>
            </a:r>
            <a:r>
              <a:rPr lang="en-US" b="0" dirty="0" err="1">
                <a:solidFill>
                  <a:srgbClr val="F7D58F"/>
                </a:solidFill>
              </a:rPr>
              <a:t>tolkien</a:t>
            </a:r>
            <a:r>
              <a:rPr lang="en-US" b="0" dirty="0">
                <a:solidFill>
                  <a:srgbClr val="F7D58F"/>
                </a:solidFill>
              </a:rPr>
              <a:t>"</a:t>
            </a:r>
            <a:r>
              <a:rPr lang="en-US" b="0" dirty="0"/>
              <a:t>,</a:t>
            </a:r>
          </a:p>
          <a:p>
            <a:pPr>
              <a:spcBef>
                <a:spcPts val="600"/>
              </a:spcBef>
            </a:pPr>
            <a:r>
              <a:rPr lang="en-US" b="0" dirty="0"/>
              <a:t>	</a:t>
            </a:r>
            <a:r>
              <a:rPr lang="en-US" b="0" dirty="0">
                <a:solidFill>
                  <a:srgbClr val="F7D58F"/>
                </a:solidFill>
              </a:rPr>
              <a:t>"bio"</a:t>
            </a:r>
            <a:r>
              <a:rPr lang="en-US" b="0" dirty="0"/>
              <a:t> : </a:t>
            </a:r>
            <a:r>
              <a:rPr lang="en-US" b="0" dirty="0">
                <a:solidFill>
                  <a:srgbClr val="F7D58F"/>
                </a:solidFill>
              </a:rPr>
              <a:t>"J.R.R. Tolkien (1892.1973), beloved throughout the world as the creator of The Hobbit and The Lord of the Rings, was a professor of Anglo-Saxon at Oxford, a fellow of Pembroke College, and a fellow of Merton College until his retirement in 1959. His chief interest was the linguistic aspects of the early English written tradition, but even as he studied these classics he was creating a set of his own."</a:t>
            </a:r>
          </a:p>
          <a:p>
            <a:pPr>
              <a:spcBef>
                <a:spcPts val="600"/>
              </a:spcBef>
            </a:pPr>
            <a:r>
              <a:rPr lang="en-US" b="0" dirty="0"/>
              <a:t>}</a:t>
            </a:r>
          </a:p>
        </p:txBody>
      </p:sp>
      <p:sp>
        <p:nvSpPr>
          <p:cNvPr id="3" name="Title 2"/>
          <p:cNvSpPr>
            <a:spLocks noGrp="1"/>
          </p:cNvSpPr>
          <p:nvPr>
            <p:ph type="title"/>
          </p:nvPr>
        </p:nvSpPr>
        <p:spPr/>
        <p:txBody>
          <a:bodyPr>
            <a:normAutofit/>
          </a:bodyPr>
          <a:lstStyle/>
          <a:p>
            <a:r>
              <a:rPr lang="en-US" dirty="0" smtClean="0"/>
              <a:t>Finding author by book</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41382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MongoDB Drivers</a:t>
            </a:r>
            <a:endParaRPr lang="en-US" dirty="0"/>
          </a:p>
        </p:txBody>
      </p:sp>
    </p:spTree>
    <p:extLst>
      <p:ext uri="{BB962C8B-B14F-4D97-AF65-F5344CB8AC3E}">
        <p14:creationId xmlns:p14="http://schemas.microsoft.com/office/powerpoint/2010/main" val="18547420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3"/>
          </p:nvPr>
        </p:nvSpPr>
        <p:spPr/>
        <p:txBody>
          <a:bodyPr/>
          <a:lstStyle/>
          <a:p>
            <a:endParaRPr lang="en-US" dirty="0"/>
          </a:p>
        </p:txBody>
      </p:sp>
      <p:sp>
        <p:nvSpPr>
          <p:cNvPr id="5" name="Text Placeholder 4"/>
          <p:cNvSpPr>
            <a:spLocks noGrp="1"/>
          </p:cNvSpPr>
          <p:nvPr>
            <p:ph type="body" sz="quarter" idx="14"/>
          </p:nvPr>
        </p:nvSpPr>
        <p:spPr/>
        <p:txBody>
          <a:bodyPr/>
          <a:lstStyle/>
          <a:p>
            <a:r>
              <a:rPr lang="en-US" dirty="0" smtClean="0"/>
              <a:t>Real applications are not built in the shell</a:t>
            </a:r>
            <a:endParaRPr lang="en-US" dirty="0"/>
          </a:p>
        </p:txBody>
      </p:sp>
    </p:spTree>
    <p:extLst>
      <p:ext uri="{BB962C8B-B14F-4D97-AF65-F5344CB8AC3E}">
        <p14:creationId xmlns:p14="http://schemas.microsoft.com/office/powerpoint/2010/main" val="33669224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3"/>
          </p:nvPr>
        </p:nvSpPr>
        <p:spPr/>
        <p:txBody>
          <a:bodyPr/>
          <a:lstStyle/>
          <a:p>
            <a:endParaRPr lang="en-US" dirty="0"/>
          </a:p>
        </p:txBody>
      </p:sp>
      <p:sp>
        <p:nvSpPr>
          <p:cNvPr id="4" name="Text Placeholder 3"/>
          <p:cNvSpPr>
            <a:spLocks noGrp="1"/>
          </p:cNvSpPr>
          <p:nvPr>
            <p:ph type="body" sz="quarter" idx="14"/>
          </p:nvPr>
        </p:nvSpPr>
        <p:spPr>
          <a:xfrm>
            <a:off x="628650" y="1924112"/>
            <a:ext cx="7899400" cy="971206"/>
          </a:xfrm>
        </p:spPr>
        <p:txBody>
          <a:bodyPr/>
          <a:lstStyle/>
          <a:p>
            <a:r>
              <a:rPr lang="en-US" dirty="0" smtClean="0"/>
              <a:t>MongoDB has native bindings for over 12 languages</a:t>
            </a:r>
            <a:endParaRPr lang="en-US" dirty="0"/>
          </a:p>
        </p:txBody>
      </p:sp>
    </p:spTree>
    <p:extLst>
      <p:ext uri="{BB962C8B-B14F-4D97-AF65-F5344CB8AC3E}">
        <p14:creationId xmlns:p14="http://schemas.microsoft.com/office/powerpoint/2010/main" val="335902339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normAutofit/>
          </a:bodyPr>
          <a:lstStyle/>
          <a:p>
            <a:r>
              <a:rPr lang="en-US" sz="4400" dirty="0" smtClean="0"/>
              <a:t>Document Database</a:t>
            </a:r>
            <a:endParaRPr lang="en-US" sz="4400" dirty="0"/>
          </a:p>
        </p:txBody>
      </p:sp>
      <p:sp>
        <p:nvSpPr>
          <p:cNvPr id="4" name="Text Placeholder 3"/>
          <p:cNvSpPr>
            <a:spLocks noGrp="1"/>
          </p:cNvSpPr>
          <p:nvPr>
            <p:ph type="body" sz="quarter" idx="11"/>
          </p:nvPr>
        </p:nvSpPr>
        <p:spPr/>
        <p:txBody>
          <a:bodyPr/>
          <a:lstStyle/>
          <a:p>
            <a:r>
              <a:rPr lang="en-US" dirty="0" smtClean="0"/>
              <a:t>Not for .PDF &amp; .DOC files</a:t>
            </a:r>
          </a:p>
          <a:p>
            <a:r>
              <a:rPr lang="en-US" dirty="0" smtClean="0"/>
              <a:t>A document is essentially an associative array</a:t>
            </a:r>
          </a:p>
          <a:p>
            <a:r>
              <a:rPr lang="en-US" dirty="0" smtClean="0"/>
              <a:t>Document == JSON object</a:t>
            </a:r>
          </a:p>
          <a:p>
            <a:r>
              <a:rPr lang="en-US" dirty="0" smtClean="0"/>
              <a:t>Document == PHP Array</a:t>
            </a:r>
          </a:p>
          <a:p>
            <a:r>
              <a:rPr lang="en-US" dirty="0" smtClean="0"/>
              <a:t>Document == Python Dictionary</a:t>
            </a:r>
          </a:p>
          <a:p>
            <a:r>
              <a:rPr lang="en-US" dirty="0" smtClean="0"/>
              <a:t>Document == Ruby Hash</a:t>
            </a:r>
          </a:p>
          <a:p>
            <a:r>
              <a:rPr lang="en-US" dirty="0" err="1" smtClean="0"/>
              <a:t>etc</a:t>
            </a:r>
            <a:endParaRPr lang="en-US" dirty="0" smtClean="0"/>
          </a:p>
        </p:txBody>
      </p:sp>
    </p:spTree>
    <p:extLst>
      <p:ext uri="{BB962C8B-B14F-4D97-AF65-F5344CB8AC3E}">
        <p14:creationId xmlns:p14="http://schemas.microsoft.com/office/powerpoint/2010/main" val="60338360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315535" y="3767136"/>
            <a:ext cx="5588000" cy="812800"/>
          </a:xfrm>
          <a:prstGeom prst="rect">
            <a:avLst/>
          </a:prstGeom>
        </p:spPr>
      </p:pic>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265" b="100000" l="1124" r="100000">
                        <a14:foregroundMark x1="14607" y1="12169" x2="30712" y2="50794"/>
                        <a14:foregroundMark x1="76404" y1="38889" x2="99625" y2="38360"/>
                        <a14:foregroundMark x1="82959" y1="59524" x2="99625" y2="60053"/>
                      </a14:backgroundRemoval>
                    </a14:imgEffect>
                  </a14:imgLayer>
                </a14:imgProps>
              </a:ext>
            </a:extLst>
          </a:blip>
          <a:stretch>
            <a:fillRect/>
          </a:stretch>
        </p:blipFill>
        <p:spPr>
          <a:xfrm>
            <a:off x="260233" y="508771"/>
            <a:ext cx="1771484" cy="1253972"/>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889" b="97778" l="1333" r="97778">
                        <a14:foregroundMark x1="40444" y1="22000" x2="25333" y2="52000"/>
                        <a14:foregroundMark x1="14222" y1="52000" x2="16222" y2="81778"/>
                        <a14:foregroundMark x1="29333" y1="60667" x2="30889" y2="76667"/>
                        <a14:foregroundMark x1="81556" y1="12000" x2="36222" y2="61111"/>
                        <a14:foregroundMark x1="62444" y1="12000" x2="47778" y2="44222"/>
                        <a14:foregroundMark x1="57778" y1="4222" x2="53778" y2="5556"/>
                        <a14:foregroundMark x1="46889" y1="46889" x2="28889" y2="61111"/>
                        <a14:foregroundMark x1="10444" y1="37111" x2="1333" y2="61111"/>
                        <a14:foregroundMark x1="63556" y1="8222" x2="68000" y2="17111"/>
                        <a14:backgroundMark x1="1556" y1="54667" x2="222" y2="62222"/>
                        <a14:backgroundMark x1="10222" y1="36444" x2="8444" y2="40222"/>
                      </a14:backgroundRemoval>
                    </a14:imgEffect>
                  </a14:imgLayer>
                </a14:imgProps>
              </a:ext>
            </a:extLst>
          </a:blip>
          <a:stretch>
            <a:fillRect/>
          </a:stretch>
        </p:blipFill>
        <p:spPr>
          <a:xfrm>
            <a:off x="7214482" y="508771"/>
            <a:ext cx="1637417" cy="1637417"/>
          </a:xfrm>
          <a:prstGeom prst="rect">
            <a:avLst/>
          </a:prstGeom>
        </p:spPr>
      </p:pic>
      <p:pic>
        <p:nvPicPr>
          <p:cNvPr id="10" name="Picture 9"/>
          <p:cNvPicPr>
            <a:picLocks noChangeAspect="1"/>
          </p:cNvPicPr>
          <p:nvPr/>
        </p:nvPicPr>
        <p:blipFill>
          <a:blip r:embed="rId8"/>
          <a:stretch>
            <a:fillRect/>
          </a:stretch>
        </p:blipFill>
        <p:spPr>
          <a:xfrm>
            <a:off x="7109535" y="2481078"/>
            <a:ext cx="2034465" cy="2034465"/>
          </a:xfrm>
          <a:prstGeom prst="rect">
            <a:avLst/>
          </a:prstGeom>
        </p:spPr>
      </p:pic>
      <p:pic>
        <p:nvPicPr>
          <p:cNvPr id="11" name="Picture 10"/>
          <p:cNvPicPr>
            <a:picLocks noChangeAspect="1"/>
          </p:cNvPicPr>
          <p:nvPr/>
        </p:nvPicPr>
        <p:blipFill>
          <a:blip r:embed="rId9"/>
          <a:stretch>
            <a:fillRect/>
          </a:stretch>
        </p:blipFill>
        <p:spPr>
          <a:xfrm>
            <a:off x="117914" y="1960676"/>
            <a:ext cx="1737387" cy="2211220"/>
          </a:xfrm>
          <a:prstGeom prst="rect">
            <a:avLst/>
          </a:prstGeom>
        </p:spPr>
      </p:pic>
      <p:pic>
        <p:nvPicPr>
          <p:cNvPr id="12" name="Picture 11"/>
          <p:cNvPicPr>
            <a:picLocks noChangeAspect="1"/>
          </p:cNvPicPr>
          <p:nvPr/>
        </p:nvPicPr>
        <p:blipFill>
          <a:blip r:embed="rId10"/>
          <a:stretch>
            <a:fillRect/>
          </a:stretch>
        </p:blipFill>
        <p:spPr>
          <a:xfrm>
            <a:off x="260233" y="3867937"/>
            <a:ext cx="2861637" cy="1868013"/>
          </a:xfrm>
          <a:prstGeom prst="rect">
            <a:avLst/>
          </a:prstGeom>
        </p:spPr>
      </p:pic>
      <p:pic>
        <p:nvPicPr>
          <p:cNvPr id="13" name="Picture 12"/>
          <p:cNvPicPr>
            <a:picLocks noChangeAspect="1"/>
          </p:cNvPicPr>
          <p:nvPr/>
        </p:nvPicPr>
        <p:blipFill>
          <a:blip r:embed="rId11"/>
          <a:stretch>
            <a:fillRect/>
          </a:stretch>
        </p:blipFill>
        <p:spPr>
          <a:xfrm>
            <a:off x="4870012" y="4747687"/>
            <a:ext cx="3739372" cy="988263"/>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Lst>
          </a:blip>
          <a:stretch>
            <a:fillRect/>
          </a:stretch>
        </p:blipFill>
        <p:spPr>
          <a:xfrm>
            <a:off x="3121870" y="4579936"/>
            <a:ext cx="1116173" cy="1216629"/>
          </a:xfrm>
          <a:prstGeom prst="rect">
            <a:avLst/>
          </a:prstGeom>
        </p:spPr>
      </p:pic>
      <p:pic>
        <p:nvPicPr>
          <p:cNvPr id="16" name="Picture 15"/>
          <p:cNvPicPr>
            <a:picLocks noChangeAspect="1"/>
          </p:cNvPicPr>
          <p:nvPr/>
        </p:nvPicPr>
        <p:blipFill>
          <a:blip r:embed="rId14">
            <a:extLst>
              <a:ext uri="{BEBA8EAE-BF5A-486C-A8C5-ECC9F3942E4B}">
                <a14:imgProps xmlns:a14="http://schemas.microsoft.com/office/drawing/2010/main">
                  <a14:imgLayer r:embed="rId15">
                    <a14:imgEffect>
                      <a14:backgroundRemoval t="5039" b="89535" l="1852" r="100000">
                        <a14:foregroundMark x1="47531" y1="25969" x2="47531" y2="57364"/>
                        <a14:foregroundMark x1="75617" y1="25194" x2="75617" y2="55814"/>
                      </a14:backgroundRemoval>
                    </a14:imgEffect>
                  </a14:imgLayer>
                </a14:imgProps>
              </a:ext>
            </a:extLst>
          </a:blip>
          <a:stretch>
            <a:fillRect/>
          </a:stretch>
        </p:blipFill>
        <p:spPr>
          <a:xfrm>
            <a:off x="4793378" y="508771"/>
            <a:ext cx="2057400" cy="1638300"/>
          </a:xfrm>
          <a:prstGeom prst="rect">
            <a:avLst/>
          </a:prstGeom>
        </p:spPr>
      </p:pic>
      <p:pic>
        <p:nvPicPr>
          <p:cNvPr id="17" name="Picture 16"/>
          <p:cNvPicPr>
            <a:picLocks noChangeAspect="1"/>
          </p:cNvPicPr>
          <p:nvPr/>
        </p:nvPicPr>
        <p:blipFill>
          <a:blip r:embed="rId16"/>
          <a:stretch>
            <a:fillRect/>
          </a:stretch>
        </p:blipFill>
        <p:spPr>
          <a:xfrm>
            <a:off x="1997620" y="2481078"/>
            <a:ext cx="3563771" cy="880078"/>
          </a:xfrm>
          <a:prstGeom prst="rect">
            <a:avLst/>
          </a:prstGeom>
        </p:spPr>
      </p:pic>
      <p:pic>
        <p:nvPicPr>
          <p:cNvPr id="18" name="Picture 17"/>
          <p:cNvPicPr>
            <a:picLocks noChangeAspect="1"/>
          </p:cNvPicPr>
          <p:nvPr/>
        </p:nvPicPr>
        <p:blipFill>
          <a:blip r:embed="rId17"/>
          <a:stretch>
            <a:fillRect/>
          </a:stretch>
        </p:blipFill>
        <p:spPr>
          <a:xfrm>
            <a:off x="5968434" y="2295006"/>
            <a:ext cx="1333629" cy="1130194"/>
          </a:xfrm>
          <a:prstGeom prst="rect">
            <a:avLst/>
          </a:prstGeom>
        </p:spPr>
      </p:pic>
      <p:pic>
        <p:nvPicPr>
          <p:cNvPr id="21" name="Picture 20"/>
          <p:cNvPicPr>
            <a:picLocks noChangeAspect="1"/>
          </p:cNvPicPr>
          <p:nvPr/>
        </p:nvPicPr>
        <p:blipFill>
          <a:blip r:embed="rId18">
            <a:extLst>
              <a:ext uri="{BEBA8EAE-BF5A-486C-A8C5-ECC9F3942E4B}">
                <a14:imgProps xmlns:a14="http://schemas.microsoft.com/office/drawing/2010/main">
                  <a14:imgLayer r:embed="rId19">
                    <a14:imgEffect>
                      <a14:backgroundRemoval t="0" b="99175" l="717" r="100000">
                        <a14:foregroundMark x1="71326" y1="2475" x2="76882" y2="6931"/>
                        <a14:foregroundMark x1="32437" y1="87789" x2="27061" y2="99010"/>
                        <a14:foregroundMark x1="67384" y1="73597" x2="58961" y2="85479"/>
                        <a14:foregroundMark x1="53405" y1="78383" x2="62186" y2="86799"/>
                        <a14:foregroundMark x1="87455" y1="97360" x2="84588" y2="99175"/>
                        <a14:foregroundMark x1="8423" y1="39109" x2="8423" y2="39109"/>
                        <a14:backgroundMark x1="74552" y1="825" x2="64158" y2="165"/>
                        <a14:backgroundMark x1="30824" y1="25248" x2="29211" y2="31353"/>
                        <a14:backgroundMark x1="29211" y1="32013" x2="28315" y2="32343"/>
                        <a14:backgroundMark x1="91935" y1="42739" x2="89785" y2="58581"/>
                        <a14:backgroundMark x1="61649" y1="61881" x2="58602" y2="75248"/>
                      </a14:backgroundRemoval>
                    </a14:imgEffect>
                  </a14:imgLayer>
                </a14:imgProps>
              </a:ext>
            </a:extLst>
          </a:blip>
          <a:stretch>
            <a:fillRect/>
          </a:stretch>
        </p:blipFill>
        <p:spPr>
          <a:xfrm>
            <a:off x="2674195" y="223555"/>
            <a:ext cx="1771158" cy="1923516"/>
          </a:xfrm>
          <a:prstGeom prst="rect">
            <a:avLst/>
          </a:prstGeom>
        </p:spPr>
      </p:pic>
    </p:spTree>
    <p:extLst>
      <p:ext uri="{BB962C8B-B14F-4D97-AF65-F5344CB8AC3E}">
        <p14:creationId xmlns:p14="http://schemas.microsoft.com/office/powerpoint/2010/main" val="49707685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4186240" y="3760435"/>
            <a:ext cx="5110157" cy="743296"/>
          </a:xfrm>
          <a:prstGeom prst="rect">
            <a:avLst/>
          </a:prstGeom>
        </p:spPr>
      </p:pic>
      <p:sp>
        <p:nvSpPr>
          <p:cNvPr id="5" name="Text Placeholder 4"/>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265" b="100000" l="1124" r="100000">
                        <a14:foregroundMark x1="14607" y1="12169" x2="30712" y2="50794"/>
                        <a14:foregroundMark x1="76404" y1="38889" x2="99625" y2="38360"/>
                        <a14:foregroundMark x1="82959" y1="59524" x2="99625" y2="60053"/>
                      </a14:backgroundRemoval>
                    </a14:imgEffect>
                  </a14:imgLayer>
                </a14:imgProps>
              </a:ext>
            </a:extLst>
          </a:blip>
          <a:stretch>
            <a:fillRect/>
          </a:stretch>
        </p:blipFill>
        <p:spPr>
          <a:xfrm>
            <a:off x="117914" y="222672"/>
            <a:ext cx="1595068" cy="1129093"/>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889" b="97778" l="1333" r="97778">
                        <a14:foregroundMark x1="40444" y1="22000" x2="25333" y2="52000"/>
                        <a14:foregroundMark x1="14222" y1="52000" x2="16222" y2="81778"/>
                        <a14:foregroundMark x1="29333" y1="60667" x2="30889" y2="76667"/>
                        <a14:foregroundMark x1="81556" y1="12000" x2="36222" y2="61111"/>
                        <a14:foregroundMark x1="62444" y1="12000" x2="47778" y2="44222"/>
                        <a14:foregroundMark x1="57778" y1="4222" x2="53778" y2="5556"/>
                        <a14:foregroundMark x1="46889" y1="46889" x2="28889" y2="61111"/>
                        <a14:foregroundMark x1="10444" y1="37111" x2="1333" y2="61111"/>
                        <a14:foregroundMark x1="63556" y1="8222" x2="68000" y2="17111"/>
                        <a14:backgroundMark x1="1556" y1="54667" x2="222" y2="62222"/>
                        <a14:backgroundMark x1="10222" y1="36444" x2="8444" y2="40222"/>
                      </a14:backgroundRemoval>
                    </a14:imgEffect>
                  </a14:imgLayer>
                </a14:imgProps>
              </a:ext>
            </a:extLst>
          </a:blip>
          <a:stretch>
            <a:fillRect/>
          </a:stretch>
        </p:blipFill>
        <p:spPr>
          <a:xfrm>
            <a:off x="7654514" y="1314445"/>
            <a:ext cx="1197386" cy="1197386"/>
          </a:xfrm>
          <a:prstGeom prst="rect">
            <a:avLst/>
          </a:prstGeom>
        </p:spPr>
      </p:pic>
      <p:pic>
        <p:nvPicPr>
          <p:cNvPr id="10" name="Picture 9"/>
          <p:cNvPicPr>
            <a:picLocks noChangeAspect="1"/>
          </p:cNvPicPr>
          <p:nvPr/>
        </p:nvPicPr>
        <p:blipFill>
          <a:blip r:embed="rId8"/>
          <a:stretch>
            <a:fillRect/>
          </a:stretch>
        </p:blipFill>
        <p:spPr>
          <a:xfrm>
            <a:off x="7109536" y="2773179"/>
            <a:ext cx="1742364" cy="1742364"/>
          </a:xfrm>
          <a:prstGeom prst="rect">
            <a:avLst/>
          </a:prstGeom>
        </p:spPr>
      </p:pic>
      <p:pic>
        <p:nvPicPr>
          <p:cNvPr id="11" name="Picture 10"/>
          <p:cNvPicPr>
            <a:picLocks noChangeAspect="1"/>
          </p:cNvPicPr>
          <p:nvPr/>
        </p:nvPicPr>
        <p:blipFill>
          <a:blip r:embed="rId9"/>
          <a:stretch>
            <a:fillRect/>
          </a:stretch>
        </p:blipFill>
        <p:spPr>
          <a:xfrm>
            <a:off x="117914" y="1374403"/>
            <a:ext cx="1737387" cy="2211220"/>
          </a:xfrm>
          <a:prstGeom prst="rect">
            <a:avLst/>
          </a:prstGeom>
        </p:spPr>
      </p:pic>
      <p:pic>
        <p:nvPicPr>
          <p:cNvPr id="12" name="Picture 11"/>
          <p:cNvPicPr>
            <a:picLocks noChangeAspect="1"/>
          </p:cNvPicPr>
          <p:nvPr/>
        </p:nvPicPr>
        <p:blipFill>
          <a:blip r:embed="rId10"/>
          <a:stretch>
            <a:fillRect/>
          </a:stretch>
        </p:blipFill>
        <p:spPr>
          <a:xfrm>
            <a:off x="260234" y="4337408"/>
            <a:ext cx="2142447" cy="1398542"/>
          </a:xfrm>
          <a:prstGeom prst="rect">
            <a:avLst/>
          </a:prstGeom>
        </p:spPr>
      </p:pic>
      <p:pic>
        <p:nvPicPr>
          <p:cNvPr id="13" name="Picture 12"/>
          <p:cNvPicPr>
            <a:picLocks noChangeAspect="1"/>
          </p:cNvPicPr>
          <p:nvPr/>
        </p:nvPicPr>
        <p:blipFill>
          <a:blip r:embed="rId11"/>
          <a:stretch>
            <a:fillRect/>
          </a:stretch>
        </p:blipFill>
        <p:spPr>
          <a:xfrm>
            <a:off x="5684445" y="4860394"/>
            <a:ext cx="3135574" cy="828688"/>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12">
            <a:extLst>
              <a:ext uri="{BEBA8EAE-BF5A-486C-A8C5-ECC9F3942E4B}">
                <a14:imgProps xmlns:a14="http://schemas.microsoft.com/office/drawing/2010/main">
                  <a14:imgLayer r:embed="rId13">
                    <a14:imgEffect>
                      <a14:backgroundRemoval t="0" b="100000" l="0" r="100000"/>
                    </a14:imgEffect>
                  </a14:imgLayer>
                </a14:imgProps>
              </a:ext>
            </a:extLst>
          </a:blip>
          <a:stretch>
            <a:fillRect/>
          </a:stretch>
        </p:blipFill>
        <p:spPr>
          <a:xfrm>
            <a:off x="2402681" y="4860394"/>
            <a:ext cx="962273" cy="1048878"/>
          </a:xfrm>
          <a:prstGeom prst="rect">
            <a:avLst/>
          </a:prstGeom>
        </p:spPr>
      </p:pic>
      <p:pic>
        <p:nvPicPr>
          <p:cNvPr id="16" name="Picture 15"/>
          <p:cNvPicPr>
            <a:picLocks noChangeAspect="1"/>
          </p:cNvPicPr>
          <p:nvPr/>
        </p:nvPicPr>
        <p:blipFill>
          <a:blip r:embed="rId14">
            <a:extLst>
              <a:ext uri="{BEBA8EAE-BF5A-486C-A8C5-ECC9F3942E4B}">
                <a14:imgProps xmlns:a14="http://schemas.microsoft.com/office/drawing/2010/main">
                  <a14:imgLayer r:embed="rId15">
                    <a14:imgEffect>
                      <a14:backgroundRemoval t="5039" b="89535" l="1852" r="100000">
                        <a14:foregroundMark x1="47531" y1="25969" x2="47531" y2="57364"/>
                        <a14:foregroundMark x1="75617" y1="25194" x2="75617" y2="55814"/>
                      </a14:backgroundRemoval>
                    </a14:imgEffect>
                  </a14:imgLayer>
                </a14:imgProps>
              </a:ext>
            </a:extLst>
          </a:blip>
          <a:stretch>
            <a:fillRect/>
          </a:stretch>
        </p:blipFill>
        <p:spPr>
          <a:xfrm>
            <a:off x="7145009" y="0"/>
            <a:ext cx="2057400" cy="1638300"/>
          </a:xfrm>
          <a:prstGeom prst="rect">
            <a:avLst/>
          </a:prstGeom>
        </p:spPr>
      </p:pic>
      <p:pic>
        <p:nvPicPr>
          <p:cNvPr id="17" name="Picture 16"/>
          <p:cNvPicPr>
            <a:picLocks noChangeAspect="1"/>
          </p:cNvPicPr>
          <p:nvPr/>
        </p:nvPicPr>
        <p:blipFill>
          <a:blip r:embed="rId16"/>
          <a:stretch>
            <a:fillRect/>
          </a:stretch>
        </p:blipFill>
        <p:spPr>
          <a:xfrm>
            <a:off x="2890171" y="2701494"/>
            <a:ext cx="2671219" cy="659661"/>
          </a:xfrm>
          <a:prstGeom prst="rect">
            <a:avLst/>
          </a:prstGeom>
        </p:spPr>
      </p:pic>
      <p:pic>
        <p:nvPicPr>
          <p:cNvPr id="18" name="Picture 17"/>
          <p:cNvPicPr>
            <a:picLocks noChangeAspect="1"/>
          </p:cNvPicPr>
          <p:nvPr/>
        </p:nvPicPr>
        <p:blipFill>
          <a:blip r:embed="rId17"/>
          <a:stretch>
            <a:fillRect/>
          </a:stretch>
        </p:blipFill>
        <p:spPr>
          <a:xfrm>
            <a:off x="6003908" y="2773179"/>
            <a:ext cx="1141101" cy="967035"/>
          </a:xfrm>
          <a:prstGeom prst="rect">
            <a:avLst/>
          </a:prstGeom>
        </p:spPr>
      </p:pic>
      <p:pic>
        <p:nvPicPr>
          <p:cNvPr id="21" name="Picture 20"/>
          <p:cNvPicPr>
            <a:picLocks noChangeAspect="1"/>
          </p:cNvPicPr>
          <p:nvPr/>
        </p:nvPicPr>
        <p:blipFill>
          <a:blip r:embed="rId18">
            <a:extLst>
              <a:ext uri="{BEBA8EAE-BF5A-486C-A8C5-ECC9F3942E4B}">
                <a14:imgProps xmlns:a14="http://schemas.microsoft.com/office/drawing/2010/main">
                  <a14:imgLayer r:embed="rId19">
                    <a14:imgEffect>
                      <a14:backgroundRemoval t="0" b="99175" l="717" r="100000">
                        <a14:foregroundMark x1="71326" y1="2475" x2="76882" y2="6931"/>
                        <a14:foregroundMark x1="32437" y1="87789" x2="27061" y2="99010"/>
                        <a14:foregroundMark x1="67384" y1="73597" x2="58961" y2="85479"/>
                        <a14:foregroundMark x1="53405" y1="78383" x2="62186" y2="86799"/>
                        <a14:foregroundMark x1="87455" y1="97360" x2="84588" y2="99175"/>
                        <a14:foregroundMark x1="8423" y1="39109" x2="8423" y2="39109"/>
                        <a14:backgroundMark x1="74552" y1="825" x2="64158" y2="165"/>
                        <a14:backgroundMark x1="30824" y1="25248" x2="29211" y2="31353"/>
                        <a14:backgroundMark x1="29211" y1="32013" x2="28315" y2="32343"/>
                        <a14:backgroundMark x1="91935" y1="42739" x2="89785" y2="58581"/>
                        <a14:backgroundMark x1="61649" y1="61881" x2="58602" y2="75248"/>
                      </a14:backgroundRemoval>
                    </a14:imgEffect>
                  </a14:imgLayer>
                </a14:imgProps>
              </a:ext>
            </a:extLst>
          </a:blip>
          <a:stretch>
            <a:fillRect/>
          </a:stretch>
        </p:blipFill>
        <p:spPr>
          <a:xfrm>
            <a:off x="2981111" y="222672"/>
            <a:ext cx="1488655" cy="1616712"/>
          </a:xfrm>
          <a:prstGeom prst="rect">
            <a:avLst/>
          </a:prstGeom>
        </p:spPr>
      </p:pic>
      <p:pic>
        <p:nvPicPr>
          <p:cNvPr id="2" name="Picture 1"/>
          <p:cNvPicPr>
            <a:picLocks noChangeAspect="1"/>
          </p:cNvPicPr>
          <p:nvPr/>
        </p:nvPicPr>
        <p:blipFill>
          <a:blip r:embed="rId20"/>
          <a:stretch>
            <a:fillRect/>
          </a:stretch>
        </p:blipFill>
        <p:spPr>
          <a:xfrm>
            <a:off x="5465494" y="140566"/>
            <a:ext cx="1503749" cy="1497734"/>
          </a:xfrm>
          <a:prstGeom prst="rect">
            <a:avLst/>
          </a:prstGeom>
        </p:spPr>
      </p:pic>
      <p:pic>
        <p:nvPicPr>
          <p:cNvPr id="3" name="Picture 2"/>
          <p:cNvPicPr>
            <a:picLocks noChangeAspect="1"/>
          </p:cNvPicPr>
          <p:nvPr/>
        </p:nvPicPr>
        <p:blipFill>
          <a:blip r:embed="rId21"/>
          <a:stretch>
            <a:fillRect/>
          </a:stretch>
        </p:blipFill>
        <p:spPr>
          <a:xfrm>
            <a:off x="3764188" y="4736894"/>
            <a:ext cx="1545408" cy="1172378"/>
          </a:xfrm>
          <a:prstGeom prst="rect">
            <a:avLst/>
          </a:prstGeom>
        </p:spPr>
      </p:pic>
      <p:pic>
        <p:nvPicPr>
          <p:cNvPr id="4" name="Picture 3"/>
          <p:cNvPicPr>
            <a:picLocks noChangeAspect="1"/>
          </p:cNvPicPr>
          <p:nvPr/>
        </p:nvPicPr>
        <p:blipFill>
          <a:blip r:embed="rId22">
            <a:extLst>
              <a:ext uri="{BEBA8EAE-BF5A-486C-A8C5-ECC9F3942E4B}">
                <a14:imgProps xmlns:a14="http://schemas.microsoft.com/office/drawing/2010/main">
                  <a14:imgLayer r:embed="rId23">
                    <a14:imgEffect>
                      <a14:backgroundRemoval t="0" b="100000" l="0" r="99871">
                        <a14:foregroundMark x1="34319" y1="51414" x2="34319" y2="56941"/>
                        <a14:foregroundMark x1="61311" y1="35219" x2="59383" y2="38175"/>
                        <a14:foregroundMark x1="97558" y1="2699" x2="95630" y2="4627"/>
                      </a14:backgroundRemoval>
                    </a14:imgEffect>
                  </a14:imgLayer>
                </a14:imgProps>
              </a:ext>
            </a:extLst>
          </a:blip>
          <a:stretch>
            <a:fillRect/>
          </a:stretch>
        </p:blipFill>
        <p:spPr>
          <a:xfrm>
            <a:off x="2765706" y="3425199"/>
            <a:ext cx="1198496" cy="1198496"/>
          </a:xfrm>
          <a:prstGeom prst="rect">
            <a:avLst/>
          </a:prstGeom>
        </p:spPr>
      </p:pic>
      <p:pic>
        <p:nvPicPr>
          <p:cNvPr id="8" name="Picture 7"/>
          <p:cNvPicPr>
            <a:picLocks noChangeAspect="1"/>
          </p:cNvPicPr>
          <p:nvPr/>
        </p:nvPicPr>
        <p:blipFill>
          <a:blip r:embed="rId24">
            <a:extLst>
              <a:ext uri="{BEBA8EAE-BF5A-486C-A8C5-ECC9F3942E4B}">
                <a14:imgProps xmlns:a14="http://schemas.microsoft.com/office/drawing/2010/main">
                  <a14:imgLayer r:embed="rId25">
                    <a14:imgEffect>
                      <a14:backgroundRemoval t="0" b="93158" l="0" r="98676">
                        <a14:foregroundMark x1="43088" y1="72368" x2="43088" y2="93421"/>
                        <a14:foregroundMark x1="30588" y1="21053" x2="28824" y2="63947"/>
                        <a14:foregroundMark x1="42132" y1="39737" x2="40956" y2="68947"/>
                        <a14:foregroundMark x1="50000" y1="38158" x2="47279" y2="60789"/>
                        <a14:foregroundMark x1="61544" y1="22895" x2="59044" y2="65526"/>
                        <a14:foregroundMark x1="76471" y1="40526" x2="76471" y2="63947"/>
                        <a14:foregroundMark x1="90000" y1="40526" x2="86838" y2="78684"/>
                      </a14:backgroundRemoval>
                    </a14:imgEffect>
                  </a14:imgLayer>
                </a14:imgProps>
              </a:ext>
            </a:extLst>
          </a:blip>
          <a:stretch>
            <a:fillRect/>
          </a:stretch>
        </p:blipFill>
        <p:spPr>
          <a:xfrm>
            <a:off x="1776908" y="1720406"/>
            <a:ext cx="2797137" cy="781553"/>
          </a:xfrm>
          <a:prstGeom prst="rect">
            <a:avLst/>
          </a:prstGeom>
        </p:spPr>
      </p:pic>
      <p:pic>
        <p:nvPicPr>
          <p:cNvPr id="9" name="Picture 8"/>
          <p:cNvPicPr>
            <a:picLocks noChangeAspect="1"/>
          </p:cNvPicPr>
          <p:nvPr/>
        </p:nvPicPr>
        <p:blipFill>
          <a:blip r:embed="rId26">
            <a:extLst>
              <a:ext uri="{BEBA8EAE-BF5A-486C-A8C5-ECC9F3942E4B}">
                <a14:imgProps xmlns:a14="http://schemas.microsoft.com/office/drawing/2010/main">
                  <a14:imgLayer r:embed="rId27">
                    <a14:imgEffect>
                      <a14:backgroundRemoval t="0" b="96277" l="0" r="97753"/>
                    </a14:imgEffect>
                  </a14:imgLayer>
                </a14:imgProps>
              </a:ext>
            </a:extLst>
          </a:blip>
          <a:stretch>
            <a:fillRect/>
          </a:stretch>
        </p:blipFill>
        <p:spPr>
          <a:xfrm>
            <a:off x="1825816" y="579356"/>
            <a:ext cx="1155295" cy="1220199"/>
          </a:xfrm>
          <a:prstGeom prst="rect">
            <a:avLst/>
          </a:prstGeom>
        </p:spPr>
      </p:pic>
      <p:pic>
        <p:nvPicPr>
          <p:cNvPr id="20" name="Picture 19"/>
          <p:cNvPicPr>
            <a:picLocks noChangeAspect="1"/>
          </p:cNvPicPr>
          <p:nvPr/>
        </p:nvPicPr>
        <p:blipFill>
          <a:blip r:embed="rId28"/>
          <a:stretch>
            <a:fillRect/>
          </a:stretch>
        </p:blipFill>
        <p:spPr>
          <a:xfrm>
            <a:off x="4663791" y="319961"/>
            <a:ext cx="1020654" cy="1988968"/>
          </a:xfrm>
          <a:prstGeom prst="rect">
            <a:avLst/>
          </a:prstGeom>
        </p:spPr>
      </p:pic>
      <p:pic>
        <p:nvPicPr>
          <p:cNvPr id="19" name="Picture 18"/>
          <p:cNvPicPr>
            <a:picLocks noChangeAspect="1"/>
          </p:cNvPicPr>
          <p:nvPr/>
        </p:nvPicPr>
        <p:blipFill>
          <a:blip r:embed="rId29"/>
          <a:stretch>
            <a:fillRect/>
          </a:stretch>
        </p:blipFill>
        <p:spPr>
          <a:xfrm>
            <a:off x="260234" y="3092060"/>
            <a:ext cx="1188856" cy="1188856"/>
          </a:xfrm>
          <a:prstGeom prst="rect">
            <a:avLst/>
          </a:prstGeom>
        </p:spPr>
      </p:pic>
      <p:pic>
        <p:nvPicPr>
          <p:cNvPr id="22" name="Picture 21"/>
          <p:cNvPicPr>
            <a:picLocks noChangeAspect="1"/>
          </p:cNvPicPr>
          <p:nvPr/>
        </p:nvPicPr>
        <p:blipFill>
          <a:blip r:embed="rId30">
            <a:extLst>
              <a:ext uri="{BEBA8EAE-BF5A-486C-A8C5-ECC9F3942E4B}">
                <a14:imgProps xmlns:a14="http://schemas.microsoft.com/office/drawing/2010/main">
                  <a14:imgLayer r:embed="rId31">
                    <a14:imgEffect>
                      <a14:backgroundRemoval t="0" b="100000" l="0" r="100000">
                        <a14:foregroundMark x1="78000" y1="65556" x2="87111" y2="39333"/>
                        <a14:foregroundMark x1="83333" y1="36000" x2="54667" y2="11556"/>
                        <a14:foregroundMark x1="20000" y1="18667" x2="16667" y2="21111"/>
                        <a14:foregroundMark x1="57556" y1="34000" x2="63778" y2="62444"/>
                        <a14:foregroundMark x1="36667" y1="35556" x2="33111" y2="60222"/>
                        <a14:foregroundMark x1="46889" y1="58667" x2="47778" y2="68889"/>
                      </a14:backgroundRemoval>
                    </a14:imgEffect>
                  </a14:imgLayer>
                </a14:imgProps>
              </a:ext>
            </a:extLst>
          </a:blip>
          <a:stretch>
            <a:fillRect/>
          </a:stretch>
        </p:blipFill>
        <p:spPr>
          <a:xfrm>
            <a:off x="1729083" y="3425199"/>
            <a:ext cx="976656" cy="976656"/>
          </a:xfrm>
          <a:prstGeom prst="rect">
            <a:avLst/>
          </a:prstGeom>
        </p:spPr>
      </p:pic>
      <p:pic>
        <p:nvPicPr>
          <p:cNvPr id="23" name="Picture 22"/>
          <p:cNvPicPr>
            <a:picLocks noChangeAspect="1"/>
          </p:cNvPicPr>
          <p:nvPr/>
        </p:nvPicPr>
        <p:blipFill>
          <a:blip r:embed="rId32"/>
          <a:stretch>
            <a:fillRect/>
          </a:stretch>
        </p:blipFill>
        <p:spPr>
          <a:xfrm>
            <a:off x="1712982" y="2364922"/>
            <a:ext cx="1060277" cy="1060277"/>
          </a:xfrm>
          <a:prstGeom prst="rect">
            <a:avLst/>
          </a:prstGeom>
        </p:spPr>
      </p:pic>
      <p:pic>
        <p:nvPicPr>
          <p:cNvPr id="24" name="Picture 23"/>
          <p:cNvPicPr>
            <a:picLocks noChangeAspect="1"/>
          </p:cNvPicPr>
          <p:nvPr/>
        </p:nvPicPr>
        <p:blipFill>
          <a:blip r:embed="rId33"/>
          <a:stretch>
            <a:fillRect/>
          </a:stretch>
        </p:blipFill>
        <p:spPr>
          <a:xfrm>
            <a:off x="5968435" y="1186466"/>
            <a:ext cx="1686079" cy="1515028"/>
          </a:xfrm>
          <a:prstGeom prst="rect">
            <a:avLst/>
          </a:prstGeom>
        </p:spPr>
      </p:pic>
    </p:spTree>
    <p:extLst>
      <p:ext uri="{BB962C8B-B14F-4D97-AF65-F5344CB8AC3E}">
        <p14:creationId xmlns:p14="http://schemas.microsoft.com/office/powerpoint/2010/main" val="385371911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smtClean="0"/>
              <a:t>MongoDB drivers</a:t>
            </a:r>
            <a:endParaRPr lang="en-US" dirty="0"/>
          </a:p>
        </p:txBody>
      </p:sp>
      <p:sp>
        <p:nvSpPr>
          <p:cNvPr id="7" name="Text Placeholder 6"/>
          <p:cNvSpPr>
            <a:spLocks noGrp="1"/>
          </p:cNvSpPr>
          <p:nvPr>
            <p:ph type="body" sz="quarter" idx="11"/>
          </p:nvPr>
        </p:nvSpPr>
        <p:spPr/>
        <p:txBody>
          <a:bodyPr/>
          <a:lstStyle/>
          <a:p>
            <a:r>
              <a:rPr lang="en-US" dirty="0" smtClean="0"/>
              <a:t>Official </a:t>
            </a:r>
            <a:r>
              <a:rPr lang="en-US" dirty="0"/>
              <a:t>Support for 12 languages</a:t>
            </a:r>
          </a:p>
          <a:p>
            <a:r>
              <a:rPr lang="en-US" dirty="0"/>
              <a:t>Community drivers for tons more</a:t>
            </a:r>
          </a:p>
          <a:p>
            <a:r>
              <a:rPr lang="en-US" dirty="0"/>
              <a:t>Drivers connect to mongo servers</a:t>
            </a:r>
          </a:p>
          <a:p>
            <a:r>
              <a:rPr lang="en-US" dirty="0"/>
              <a:t>Drivers translate BSON into native types</a:t>
            </a:r>
          </a:p>
          <a:p>
            <a:r>
              <a:rPr lang="en-US" dirty="0"/>
              <a:t>mongo shell is not a driver, but works like one in some </a:t>
            </a:r>
            <a:r>
              <a:rPr lang="en-US" dirty="0" smtClean="0"/>
              <a:t>ways</a:t>
            </a:r>
          </a:p>
          <a:p>
            <a:r>
              <a:rPr lang="en-US" dirty="0" smtClean="0"/>
              <a:t>Installed using typical means (</a:t>
            </a:r>
            <a:r>
              <a:rPr lang="en-US" dirty="0" err="1" smtClean="0"/>
              <a:t>npm</a:t>
            </a:r>
            <a:r>
              <a:rPr lang="en-US" dirty="0" smtClean="0"/>
              <a:t>, </a:t>
            </a:r>
            <a:r>
              <a:rPr lang="en-US" dirty="0" err="1" smtClean="0"/>
              <a:t>pecl</a:t>
            </a:r>
            <a:r>
              <a:rPr lang="en-US" dirty="0" smtClean="0"/>
              <a:t>, gem, pip)</a:t>
            </a:r>
            <a:endParaRPr lang="en-US" dirty="0"/>
          </a:p>
        </p:txBody>
      </p:sp>
    </p:spTree>
    <p:extLst>
      <p:ext uri="{BB962C8B-B14F-4D97-AF65-F5344CB8AC3E}">
        <p14:creationId xmlns:p14="http://schemas.microsoft.com/office/powerpoint/2010/main" val="60461942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Tree>
    <p:extLst>
      <p:ext uri="{BB962C8B-B14F-4D97-AF65-F5344CB8AC3E}">
        <p14:creationId xmlns:p14="http://schemas.microsoft.com/office/powerpoint/2010/main" val="1854742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ext Placeholder 4"/>
          <p:cNvSpPr>
            <a:spLocks noGrp="1"/>
          </p:cNvSpPr>
          <p:nvPr>
            <p:ph type="body" sz="quarter" idx="14"/>
          </p:nvPr>
        </p:nvSpPr>
        <p:spPr/>
        <p:txBody>
          <a:bodyPr/>
          <a:lstStyle/>
          <a:p>
            <a:r>
              <a:rPr lang="en-US" dirty="0" smtClean="0"/>
              <a:t>We've introduced a lot of concepts here</a:t>
            </a:r>
            <a:endParaRPr lang="en-US" dirty="0"/>
          </a:p>
        </p:txBody>
      </p:sp>
    </p:spTree>
    <p:extLst>
      <p:ext uri="{BB962C8B-B14F-4D97-AF65-F5344CB8AC3E}">
        <p14:creationId xmlns:p14="http://schemas.microsoft.com/office/powerpoint/2010/main" val="410900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Schema Design @ 10:35 am</a:t>
            </a:r>
            <a:endParaRPr lang="en-US" dirty="0"/>
          </a:p>
        </p:txBody>
      </p:sp>
      <p:pic>
        <p:nvPicPr>
          <p:cNvPr id="4" name="Content Placeholder 3" descr="building_NextSteps_Schema.eps"/>
          <p:cNvPicPr>
            <a:picLocks noGrp="1" noChangeAspect="1"/>
          </p:cNvPicPr>
          <p:nvPr>
            <p:ph sz="quarter" idx="11"/>
          </p:nvPr>
        </p:nvPicPr>
        <p:blipFill>
          <a:blip r:embed="rId3">
            <a:extLst>
              <a:ext uri="{28A0092B-C50C-407E-A947-70E740481C1C}">
                <a14:useLocalDpi xmlns:a14="http://schemas.microsoft.com/office/drawing/2010/main" val="0"/>
              </a:ext>
            </a:extLst>
          </a:blip>
          <a:srcRect l="142" r="142"/>
          <a:stretch>
            <a:fillRect/>
          </a:stretch>
        </p:blipFill>
        <p:spPr/>
      </p:pic>
    </p:spTree>
    <p:extLst>
      <p:ext uri="{BB962C8B-B14F-4D97-AF65-F5344CB8AC3E}">
        <p14:creationId xmlns:p14="http://schemas.microsoft.com/office/powerpoint/2010/main" val="904363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descr="replication_2_S2.eps"/>
          <p:cNvPicPr>
            <a:picLocks noGrp="1" noChangeAspect="1"/>
          </p:cNvPicPr>
          <p:nvPr>
            <p:ph sz="quarter" idx="11"/>
          </p:nvPr>
        </p:nvPicPr>
        <p:blipFill>
          <a:blip r:embed="rId3">
            <a:extLst>
              <a:ext uri="{28A0092B-C50C-407E-A947-70E740481C1C}">
                <a14:useLocalDpi xmlns:a14="http://schemas.microsoft.com/office/drawing/2010/main" val="0"/>
              </a:ext>
            </a:extLst>
          </a:blip>
          <a:srcRect l="142" r="142"/>
          <a:stretch>
            <a:fillRect/>
          </a:stretch>
        </p:blipFill>
        <p:spPr/>
      </p:pic>
      <p:sp>
        <p:nvSpPr>
          <p:cNvPr id="4" name="Title 3"/>
          <p:cNvSpPr>
            <a:spLocks noGrp="1"/>
          </p:cNvSpPr>
          <p:nvPr>
            <p:ph type="title"/>
          </p:nvPr>
        </p:nvSpPr>
        <p:spPr/>
        <p:txBody>
          <a:bodyPr/>
          <a:lstStyle/>
          <a:p>
            <a:r>
              <a:rPr lang="en-US" dirty="0" smtClean="0"/>
              <a:t>Replication @ 11:30 am</a:t>
            </a:r>
            <a:endParaRPr lang="en-US" dirty="0"/>
          </a:p>
        </p:txBody>
      </p:sp>
    </p:spTree>
    <p:extLst>
      <p:ext uri="{BB962C8B-B14F-4D97-AF65-F5344CB8AC3E}">
        <p14:creationId xmlns:p14="http://schemas.microsoft.com/office/powerpoint/2010/main" val="2321013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descr="sharding_arch_S4.eps"/>
          <p:cNvPicPr>
            <a:picLocks noGrp="1" noChangeAspect="1"/>
          </p:cNvPicPr>
          <p:nvPr>
            <p:ph sz="quarter" idx="11"/>
          </p:nvPr>
        </p:nvPicPr>
        <p:blipFill>
          <a:blip r:embed="rId2">
            <a:extLst>
              <a:ext uri="{28A0092B-C50C-407E-A947-70E740481C1C}">
                <a14:useLocalDpi xmlns:a14="http://schemas.microsoft.com/office/drawing/2010/main" val="0"/>
              </a:ext>
            </a:extLst>
          </a:blip>
          <a:srcRect l="142" r="142"/>
          <a:stretch>
            <a:fillRect/>
          </a:stretch>
        </p:blipFill>
        <p:spPr/>
      </p:pic>
      <p:sp>
        <p:nvSpPr>
          <p:cNvPr id="4" name="Title 3"/>
          <p:cNvSpPr>
            <a:spLocks noGrp="1"/>
          </p:cNvSpPr>
          <p:nvPr>
            <p:ph type="title"/>
          </p:nvPr>
        </p:nvSpPr>
        <p:spPr/>
        <p:txBody>
          <a:bodyPr/>
          <a:lstStyle/>
          <a:p>
            <a:r>
              <a:rPr lang="en-US" dirty="0" err="1" smtClean="0"/>
              <a:t>Sharding</a:t>
            </a:r>
            <a:r>
              <a:rPr lang="en-US" dirty="0" smtClean="0"/>
              <a:t> @ </a:t>
            </a:r>
            <a:r>
              <a:rPr lang="en-US" dirty="0" smtClean="0"/>
              <a:t>12:15 pm</a:t>
            </a:r>
            <a:endParaRPr lang="en-US" dirty="0"/>
          </a:p>
        </p:txBody>
      </p:sp>
    </p:spTree>
    <p:extLst>
      <p:ext uri="{BB962C8B-B14F-4D97-AF65-F5344CB8AC3E}">
        <p14:creationId xmlns:p14="http://schemas.microsoft.com/office/powerpoint/2010/main" val="86968831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pic>
        <p:nvPicPr>
          <p:cNvPr id="5" name="Content Placeholder 4" descr="indexing_S8_btrees.eps"/>
          <p:cNvPicPr>
            <a:picLocks noGrp="1" noChangeAspect="1"/>
          </p:cNvPicPr>
          <p:nvPr>
            <p:ph sz="quarter" idx="11"/>
          </p:nvPr>
        </p:nvPicPr>
        <p:blipFill>
          <a:blip r:embed="rId2">
            <a:extLst>
              <a:ext uri="{28A0092B-C50C-407E-A947-70E740481C1C}">
                <a14:useLocalDpi xmlns:a14="http://schemas.microsoft.com/office/drawing/2010/main" val="0"/>
              </a:ext>
            </a:extLst>
          </a:blip>
          <a:srcRect l="142" r="142"/>
          <a:stretch>
            <a:fillRect/>
          </a:stretch>
        </p:blipFill>
        <p:spPr/>
      </p:pic>
      <p:sp>
        <p:nvSpPr>
          <p:cNvPr id="4" name="Title 3"/>
          <p:cNvSpPr>
            <a:spLocks noGrp="1"/>
          </p:cNvSpPr>
          <p:nvPr>
            <p:ph type="title"/>
          </p:nvPr>
        </p:nvSpPr>
        <p:spPr/>
        <p:txBody>
          <a:bodyPr/>
          <a:lstStyle/>
          <a:p>
            <a:r>
              <a:rPr lang="en-US" dirty="0" smtClean="0"/>
              <a:t>Indexing @ 14:30 pm </a:t>
            </a:r>
            <a:endParaRPr lang="en-US" dirty="0"/>
          </a:p>
        </p:txBody>
      </p:sp>
    </p:spTree>
    <p:extLst>
      <p:ext uri="{BB962C8B-B14F-4D97-AF65-F5344CB8AC3E}">
        <p14:creationId xmlns:p14="http://schemas.microsoft.com/office/powerpoint/2010/main" val="32207716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8403" y="4269919"/>
            <a:ext cx="7898954" cy="954600"/>
          </a:xfrm>
        </p:spPr>
        <p:txBody>
          <a:bodyPr/>
          <a:lstStyle/>
          <a:p>
            <a:r>
              <a:rPr lang="en-US" dirty="0" smtClean="0"/>
              <a:t>Technical Support Engineer</a:t>
            </a:r>
            <a:br>
              <a:rPr lang="en-US" dirty="0" smtClean="0"/>
            </a:br>
            <a:r>
              <a:rPr lang="en-US" dirty="0" smtClean="0"/>
              <a:t>thomas@10gen.com</a:t>
            </a:r>
            <a:endParaRPr lang="en-US" dirty="0"/>
          </a:p>
        </p:txBody>
      </p:sp>
      <p:sp>
        <p:nvSpPr>
          <p:cNvPr id="4" name="Text Placeholder 3"/>
          <p:cNvSpPr>
            <a:spLocks noGrp="1"/>
          </p:cNvSpPr>
          <p:nvPr>
            <p:ph type="body" sz="quarter" idx="10"/>
          </p:nvPr>
        </p:nvSpPr>
        <p:spPr/>
        <p:txBody>
          <a:bodyPr/>
          <a:lstStyle/>
          <a:p>
            <a:r>
              <a:rPr lang="en-US" dirty="0" smtClean="0"/>
              <a:t>Thomas </a:t>
            </a:r>
            <a:r>
              <a:rPr lang="en-US" dirty="0" err="1" smtClean="0"/>
              <a:t>Rückstieß</a:t>
            </a:r>
            <a:endParaRPr lang="en-US" dirty="0"/>
          </a:p>
        </p:txBody>
      </p:sp>
      <p:sp>
        <p:nvSpPr>
          <p:cNvPr id="5" name="Text Placeholder 4"/>
          <p:cNvSpPr>
            <a:spLocks noGrp="1"/>
          </p:cNvSpPr>
          <p:nvPr>
            <p:ph type="body" sz="quarter" idx="12"/>
          </p:nvPr>
        </p:nvSpPr>
        <p:spPr/>
        <p:txBody>
          <a:bodyPr/>
          <a:lstStyle/>
          <a:p>
            <a:r>
              <a:rPr lang="en-US" dirty="0" smtClean="0"/>
              <a:t>#</a:t>
            </a:r>
            <a:r>
              <a:rPr lang="en-US" dirty="0" err="1" smtClean="0"/>
              <a:t>MongoDBDays</a:t>
            </a:r>
            <a:endParaRPr lang="en-US" dirty="0"/>
          </a:p>
        </p:txBody>
      </p:sp>
      <p:sp>
        <p:nvSpPr>
          <p:cNvPr id="2" name="Title 1"/>
          <p:cNvSpPr>
            <a:spLocks noGrp="1"/>
          </p:cNvSpPr>
          <p:nvPr>
            <p:ph type="title"/>
          </p:nvPr>
        </p:nvSpPr>
        <p:spPr/>
        <p:txBody>
          <a:bodyPr>
            <a:normAutofit fontScale="90000"/>
          </a:bodyPr>
          <a:lstStyle/>
          <a:p>
            <a:r>
              <a:rPr lang="en-US" dirty="0" smtClean="0"/>
              <a:t>Questions?</a:t>
            </a:r>
            <a:br>
              <a:rPr lang="en-US" dirty="0" smtClean="0"/>
            </a:br>
            <a:r>
              <a:rPr lang="en-US" dirty="0" err="1" smtClean="0"/>
              <a:t>Fragen</a:t>
            </a:r>
            <a:r>
              <a:rPr lang="en-US" dirty="0" smtClean="0"/>
              <a:t>?</a:t>
            </a:r>
            <a:endParaRPr lang="en-US" dirty="0"/>
          </a:p>
        </p:txBody>
      </p:sp>
      <p:sp>
        <p:nvSpPr>
          <p:cNvPr id="6" name="Text Placeholder 6"/>
          <p:cNvSpPr txBox="1">
            <a:spLocks/>
          </p:cNvSpPr>
          <p:nvPr/>
        </p:nvSpPr>
        <p:spPr>
          <a:xfrm>
            <a:off x="4172051" y="1110701"/>
            <a:ext cx="4881632" cy="4330809"/>
          </a:xfrm>
          <a:prstGeom prst="rect">
            <a:avLst/>
          </a:prstGeom>
        </p:spPr>
        <p:txBody>
          <a:bodyPr/>
          <a:lstStyle>
            <a:lvl1pPr marL="256032" indent="-256032" algn="l" defTabSz="457200" rtl="0" eaLnBrk="1" latinLnBrk="0" hangingPunct="1">
              <a:lnSpc>
                <a:spcPts val="3540"/>
              </a:lnSpc>
              <a:spcBef>
                <a:spcPts val="1272"/>
              </a:spcBef>
              <a:buClr>
                <a:srgbClr val="0075BF"/>
              </a:buClr>
              <a:buSzPct val="85000"/>
              <a:buFont typeface="Arial"/>
              <a:buChar char="•"/>
              <a:defRPr sz="3000" kern="1200" spc="-100" baseline="0">
                <a:ln w="1905">
                  <a:noFill/>
                </a:ln>
                <a:solidFill>
                  <a:srgbClr val="625F5E"/>
                </a:solidFill>
                <a:latin typeface="PT Sans"/>
                <a:ea typeface="+mn-ea"/>
                <a:cs typeface="PT Sans"/>
              </a:defRPr>
            </a:lvl1pPr>
            <a:lvl2pPr marL="740664" indent="-256032" algn="l" defTabSz="457200" rtl="0" eaLnBrk="1" latinLnBrk="0" hangingPunct="1">
              <a:spcBef>
                <a:spcPts val="200"/>
              </a:spcBef>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chemeClr val="bg2"/>
                </a:solidFill>
              </a:rPr>
              <a:t>Schema Design @ 10:35</a:t>
            </a:r>
          </a:p>
          <a:p>
            <a:r>
              <a:rPr lang="en-US" dirty="0">
                <a:solidFill>
                  <a:schemeClr val="bg2"/>
                </a:solidFill>
              </a:rPr>
              <a:t>Replication @ 11:30</a:t>
            </a:r>
          </a:p>
          <a:p>
            <a:r>
              <a:rPr lang="en-US" dirty="0" err="1">
                <a:solidFill>
                  <a:schemeClr val="bg2"/>
                </a:solidFill>
              </a:rPr>
              <a:t>Sharding</a:t>
            </a:r>
            <a:r>
              <a:rPr lang="en-US" dirty="0">
                <a:solidFill>
                  <a:schemeClr val="bg2"/>
                </a:solidFill>
              </a:rPr>
              <a:t> @ 12:</a:t>
            </a:r>
            <a:r>
              <a:rPr lang="en-US" dirty="0" smtClean="0">
                <a:solidFill>
                  <a:schemeClr val="bg2"/>
                </a:solidFill>
              </a:rPr>
              <a:t>15</a:t>
            </a:r>
            <a:endParaRPr lang="en-US" b="1" dirty="0" smtClean="0">
              <a:solidFill>
                <a:schemeClr val="bg2"/>
              </a:solidFill>
            </a:endParaRPr>
          </a:p>
          <a:p>
            <a:r>
              <a:rPr lang="en-US" dirty="0" smtClean="0">
                <a:solidFill>
                  <a:schemeClr val="bg2"/>
                </a:solidFill>
              </a:rPr>
              <a:t>Indexing </a:t>
            </a:r>
            <a:r>
              <a:rPr lang="en-US" dirty="0" smtClean="0">
                <a:solidFill>
                  <a:schemeClr val="bg2"/>
                </a:solidFill>
              </a:rPr>
              <a:t>@ 14:30</a:t>
            </a:r>
          </a:p>
          <a:p>
            <a:endParaRPr lang="en-US" dirty="0" smtClean="0">
              <a:solidFill>
                <a:schemeClr val="bg2"/>
              </a:solidFill>
            </a:endParaRPr>
          </a:p>
        </p:txBody>
      </p:sp>
    </p:spTree>
    <p:extLst>
      <p:ext uri="{BB962C8B-B14F-4D97-AF65-F5344CB8AC3E}">
        <p14:creationId xmlns:p14="http://schemas.microsoft.com/office/powerpoint/2010/main" val="30881663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Open Source</a:t>
            </a:r>
            <a:endParaRPr lang="en-US" dirty="0"/>
          </a:p>
        </p:txBody>
      </p:sp>
      <p:sp>
        <p:nvSpPr>
          <p:cNvPr id="4" name="Text Placeholder 3"/>
          <p:cNvSpPr>
            <a:spLocks noGrp="1"/>
          </p:cNvSpPr>
          <p:nvPr>
            <p:ph type="body" sz="quarter" idx="11"/>
          </p:nvPr>
        </p:nvSpPr>
        <p:spPr/>
        <p:txBody>
          <a:bodyPr/>
          <a:lstStyle/>
          <a:p>
            <a:r>
              <a:rPr lang="en-US" dirty="0" smtClean="0"/>
              <a:t>MongoDB is an open source project</a:t>
            </a:r>
          </a:p>
          <a:p>
            <a:r>
              <a:rPr lang="en-US" dirty="0" smtClean="0"/>
              <a:t>On </a:t>
            </a:r>
            <a:r>
              <a:rPr lang="en-US" dirty="0" err="1" smtClean="0"/>
              <a:t>GitHub</a:t>
            </a:r>
            <a:endParaRPr lang="en-US" dirty="0" smtClean="0"/>
          </a:p>
          <a:p>
            <a:r>
              <a:rPr lang="en-US" dirty="0" smtClean="0"/>
              <a:t>Licensed under the AGPL</a:t>
            </a:r>
          </a:p>
          <a:p>
            <a:r>
              <a:rPr lang="en-US" dirty="0" smtClean="0"/>
              <a:t>Commercial </a:t>
            </a:r>
            <a:r>
              <a:rPr lang="en-US" dirty="0" smtClean="0"/>
              <a:t>licenses available</a:t>
            </a:r>
          </a:p>
          <a:p>
            <a:r>
              <a:rPr lang="en-US" dirty="0"/>
              <a:t>Started &amp; sponsored by 10gen</a:t>
            </a:r>
          </a:p>
          <a:p>
            <a:r>
              <a:rPr lang="en-US" dirty="0" smtClean="0"/>
              <a:t>Contributions </a:t>
            </a:r>
            <a:r>
              <a:rPr lang="en-US" dirty="0" smtClean="0"/>
              <a:t>welcome</a:t>
            </a:r>
          </a:p>
        </p:txBody>
      </p:sp>
    </p:spTree>
    <p:extLst>
      <p:ext uri="{BB962C8B-B14F-4D97-AF65-F5344CB8AC3E}">
        <p14:creationId xmlns:p14="http://schemas.microsoft.com/office/powerpoint/2010/main" val="4911025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High Performance</a:t>
            </a:r>
            <a:endParaRPr lang="en-US" dirty="0"/>
          </a:p>
        </p:txBody>
      </p:sp>
      <p:sp>
        <p:nvSpPr>
          <p:cNvPr id="4" name="Text Placeholder 3"/>
          <p:cNvSpPr>
            <a:spLocks noGrp="1"/>
          </p:cNvSpPr>
          <p:nvPr>
            <p:ph type="body" sz="quarter" idx="11"/>
          </p:nvPr>
        </p:nvSpPr>
        <p:spPr/>
        <p:txBody>
          <a:bodyPr/>
          <a:lstStyle/>
          <a:p>
            <a:r>
              <a:rPr lang="en-US" dirty="0"/>
              <a:t>Written in C+</a:t>
            </a:r>
            <a:r>
              <a:rPr lang="en-US" dirty="0" smtClean="0"/>
              <a:t>+</a:t>
            </a:r>
          </a:p>
          <a:p>
            <a:r>
              <a:rPr lang="en-US" dirty="0"/>
              <a:t>Extensive use of memory-mapped files </a:t>
            </a:r>
            <a:r>
              <a:rPr lang="en-US" dirty="0" smtClean="0"/>
              <a:t/>
            </a:r>
            <a:br>
              <a:rPr lang="en-US" dirty="0" smtClean="0"/>
            </a:br>
            <a:r>
              <a:rPr lang="en-US" dirty="0" smtClean="0"/>
              <a:t>i.e</a:t>
            </a:r>
            <a:r>
              <a:rPr lang="en-US" dirty="0"/>
              <a:t>. read-through write-through memory caching</a:t>
            </a:r>
            <a:r>
              <a:rPr lang="en-US" dirty="0" smtClean="0"/>
              <a:t>.</a:t>
            </a:r>
            <a:endParaRPr lang="en-US" dirty="0"/>
          </a:p>
          <a:p>
            <a:r>
              <a:rPr lang="en-US" dirty="0"/>
              <a:t>Runs nearly </a:t>
            </a:r>
            <a:r>
              <a:rPr lang="en-US" dirty="0" smtClean="0"/>
              <a:t>everywhere </a:t>
            </a:r>
            <a:endParaRPr lang="en-US" dirty="0"/>
          </a:p>
          <a:p>
            <a:r>
              <a:rPr lang="en-US" dirty="0"/>
              <a:t>Data serialized </a:t>
            </a:r>
            <a:r>
              <a:rPr lang="en-US" dirty="0" smtClean="0"/>
              <a:t>as BSON (fast parsing)</a:t>
            </a:r>
          </a:p>
          <a:p>
            <a:r>
              <a:rPr lang="en-US" dirty="0" smtClean="0"/>
              <a:t>Full support for primary &amp; secondary indexes</a:t>
            </a:r>
          </a:p>
          <a:p>
            <a:r>
              <a:rPr lang="en-US" dirty="0" smtClean="0"/>
              <a:t>Document model = less work</a:t>
            </a:r>
            <a:endParaRPr lang="en-US" dirty="0"/>
          </a:p>
        </p:txBody>
      </p:sp>
    </p:spTree>
    <p:extLst>
      <p:ext uri="{BB962C8B-B14F-4D97-AF65-F5344CB8AC3E}">
        <p14:creationId xmlns:p14="http://schemas.microsoft.com/office/powerpoint/2010/main" val="22452483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pic>
        <p:nvPicPr>
          <p:cNvPr id="4" name="Content Placeholder 3" descr="sharding_horizontalscaling.eps"/>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142" t="4673" r="142" b="4698"/>
          <a:stretch/>
        </p:blipFill>
        <p:spPr>
          <a:xfrm>
            <a:off x="628650" y="800389"/>
            <a:ext cx="7899400" cy="3884555"/>
          </a:xfrm>
        </p:spPr>
      </p:pic>
      <p:sp>
        <p:nvSpPr>
          <p:cNvPr id="2" name="Title 1"/>
          <p:cNvSpPr>
            <a:spLocks noGrp="1"/>
          </p:cNvSpPr>
          <p:nvPr>
            <p:ph type="title"/>
          </p:nvPr>
        </p:nvSpPr>
        <p:spPr/>
        <p:txBody>
          <a:bodyPr/>
          <a:lstStyle/>
          <a:p>
            <a:r>
              <a:rPr lang="en-US" dirty="0" smtClean="0"/>
              <a:t>Horizontally Scalable</a:t>
            </a:r>
            <a:endParaRPr lang="en-US" dirty="0"/>
          </a:p>
        </p:txBody>
      </p:sp>
    </p:spTree>
    <p:extLst>
      <p:ext uri="{BB962C8B-B14F-4D97-AF65-F5344CB8AC3E}">
        <p14:creationId xmlns:p14="http://schemas.microsoft.com/office/powerpoint/2010/main" val="7377037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Full Featured</a:t>
            </a:r>
            <a:endParaRPr lang="en-US" dirty="0"/>
          </a:p>
        </p:txBody>
      </p:sp>
      <p:sp>
        <p:nvSpPr>
          <p:cNvPr id="4" name="Text Placeholder 3"/>
          <p:cNvSpPr>
            <a:spLocks noGrp="1"/>
          </p:cNvSpPr>
          <p:nvPr>
            <p:ph type="body" sz="quarter" idx="11"/>
          </p:nvPr>
        </p:nvSpPr>
        <p:spPr/>
        <p:txBody>
          <a:bodyPr/>
          <a:lstStyle/>
          <a:p>
            <a:r>
              <a:rPr lang="en-US" dirty="0" smtClean="0"/>
              <a:t>Ad Hoc queries</a:t>
            </a:r>
          </a:p>
          <a:p>
            <a:r>
              <a:rPr lang="en-US" dirty="0" smtClean="0"/>
              <a:t>Real time aggregation</a:t>
            </a:r>
          </a:p>
          <a:p>
            <a:r>
              <a:rPr lang="en-US" dirty="0" smtClean="0"/>
              <a:t>Rich </a:t>
            </a:r>
            <a:r>
              <a:rPr lang="en-US" dirty="0"/>
              <a:t>q</a:t>
            </a:r>
            <a:r>
              <a:rPr lang="en-US" dirty="0" smtClean="0"/>
              <a:t>uery capabilities</a:t>
            </a:r>
          </a:p>
          <a:p>
            <a:r>
              <a:rPr lang="en-US" dirty="0" smtClean="0"/>
              <a:t>Traditionally consistent</a:t>
            </a:r>
          </a:p>
          <a:p>
            <a:r>
              <a:rPr lang="en-US" dirty="0" smtClean="0"/>
              <a:t>Geospatial features</a:t>
            </a:r>
          </a:p>
          <a:p>
            <a:r>
              <a:rPr lang="en-US" dirty="0" smtClean="0"/>
              <a:t>Support for most programming languages</a:t>
            </a:r>
          </a:p>
          <a:p>
            <a:r>
              <a:rPr lang="en-US" dirty="0" smtClean="0"/>
              <a:t>Flexible schema</a:t>
            </a:r>
          </a:p>
        </p:txBody>
      </p:sp>
    </p:spTree>
    <p:extLst>
      <p:ext uri="{BB962C8B-B14F-4D97-AF65-F5344CB8AC3E}">
        <p14:creationId xmlns:p14="http://schemas.microsoft.com/office/powerpoint/2010/main" val="20970405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gen Powerpoint Template Oct 2012 v3">
  <a:themeElements>
    <a:clrScheme name="10gen">
      <a:dk1>
        <a:srgbClr val="191918"/>
      </a:dk1>
      <a:lt1>
        <a:srgbClr val="EAEAEA"/>
      </a:lt1>
      <a:dk2>
        <a:srgbClr val="A3A3A3"/>
      </a:dk2>
      <a:lt2>
        <a:srgbClr val="E4F0F7"/>
      </a:lt2>
      <a:accent1>
        <a:srgbClr val="0C5FB2"/>
      </a:accent1>
      <a:accent2>
        <a:srgbClr val="D23803"/>
      </a:accent2>
      <a:accent3>
        <a:srgbClr val="5CA930"/>
      </a:accent3>
      <a:accent4>
        <a:srgbClr val="826BA7"/>
      </a:accent4>
      <a:accent5>
        <a:srgbClr val="12958C"/>
      </a:accent5>
      <a:accent6>
        <a:srgbClr val="E88C07"/>
      </a:accent6>
      <a:hlink>
        <a:srgbClr val="2A87BF"/>
      </a:hlink>
      <a:folHlink>
        <a:srgbClr val="032381"/>
      </a:folHlink>
    </a:clrScheme>
    <a:fontScheme name="Office 2">
      <a:majorFont>
        <a:latin typeface="PT Sans"/>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T Sans"/>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31750">
          <a:solidFill>
            <a:srgbClr val="3366FF"/>
          </a:solidFill>
        </a:ln>
        <a:effectLst>
          <a:innerShdw blurRad="63500" dist="50800" dir="13500000">
            <a:srgbClr val="000000">
              <a:alpha val="50000"/>
            </a:srgbClr>
          </a:innerShdw>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10gen Powerpoint Template Oct 2012 v3.potx</Template>
  <TotalTime>5919</TotalTime>
  <Words>1551</Words>
  <Application>Microsoft Macintosh PowerPoint</Application>
  <PresentationFormat>On-screen Show (4:3)</PresentationFormat>
  <Paragraphs>460</Paragraphs>
  <Slides>59</Slides>
  <Notes>37</Notes>
  <HiddenSlides>1</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10gen Powerpoint Template Oct 2012 v3</vt:lpstr>
      <vt:lpstr>Building your first app; an introduction to MongoDB</vt:lpstr>
      <vt:lpstr>Notes to the presenter</vt:lpstr>
      <vt:lpstr>What is MongoDB</vt:lpstr>
      <vt:lpstr>MongoDB is a ___________ database</vt:lpstr>
      <vt:lpstr>Document Database</vt:lpstr>
      <vt:lpstr>Open Source</vt:lpstr>
      <vt:lpstr>High Performance</vt:lpstr>
      <vt:lpstr>Horizontally Scalable</vt:lpstr>
      <vt:lpstr>Full Featured</vt:lpstr>
      <vt:lpstr>Database Landscape</vt:lpstr>
      <vt:lpstr>http://www.mongodb.org/downloads </vt:lpstr>
      <vt:lpstr>Mongo Shell</vt:lpstr>
      <vt:lpstr>Document Database</vt:lpstr>
      <vt:lpstr>Terminology</vt:lpstr>
      <vt:lpstr>Typical (relational) ERD </vt:lpstr>
      <vt:lpstr>MongoDB ERD</vt:lpstr>
      <vt:lpstr>We will build a library management application</vt:lpstr>
      <vt:lpstr>PowerPoint Presentation</vt:lpstr>
      <vt:lpstr>Library Management Application Entities</vt:lpstr>
      <vt:lpstr>PowerPoint Presentation</vt:lpstr>
      <vt:lpstr>Relational schema design</vt:lpstr>
      <vt:lpstr>PowerPoint Presentation</vt:lpstr>
      <vt:lpstr>MongoDB collections</vt:lpstr>
      <vt:lpstr>No common language so using the shell</vt:lpstr>
      <vt:lpstr>Working with MongoDB</vt:lpstr>
      <vt:lpstr>Start with an object  (or array, hash, dict, etc)</vt:lpstr>
      <vt:lpstr>Insert the record</vt:lpstr>
      <vt:lpstr>Querying for the user</vt:lpstr>
      <vt:lpstr> _id</vt:lpstr>
      <vt:lpstr>ObjectId</vt:lpstr>
      <vt:lpstr>Creating an author</vt:lpstr>
      <vt:lpstr>Querying for our author</vt:lpstr>
      <vt:lpstr>Creating a Book</vt:lpstr>
      <vt:lpstr>Multiple values per key</vt:lpstr>
      <vt:lpstr>Querying for key with  multiple values</vt:lpstr>
      <vt:lpstr>Nested Values</vt:lpstr>
      <vt:lpstr>Reach into nested values using dot notation</vt:lpstr>
      <vt:lpstr>Update books</vt:lpstr>
      <vt:lpstr>The Updated Book record</vt:lpstr>
      <vt:lpstr>Creating indexes</vt:lpstr>
      <vt:lpstr>Querying with RegEx</vt:lpstr>
      <vt:lpstr>Adding a few more books</vt:lpstr>
      <vt:lpstr>Adding a few more books</vt:lpstr>
      <vt:lpstr>Cursors</vt:lpstr>
      <vt:lpstr>Paging</vt:lpstr>
      <vt:lpstr>Finding author by book</vt:lpstr>
      <vt:lpstr>MongoDB Drivers</vt:lpstr>
      <vt:lpstr>PowerPoint Presentation</vt:lpstr>
      <vt:lpstr>PowerPoint Presentation</vt:lpstr>
      <vt:lpstr>PowerPoint Presentation</vt:lpstr>
      <vt:lpstr>PowerPoint Presentation</vt:lpstr>
      <vt:lpstr>MongoDB drivers</vt:lpstr>
      <vt:lpstr>Next Steps</vt:lpstr>
      <vt:lpstr>PowerPoint Presentation</vt:lpstr>
      <vt:lpstr>Schema Design @ 10:35 am</vt:lpstr>
      <vt:lpstr>Replication @ 11:30 am</vt:lpstr>
      <vt:lpstr>Sharding @ 12:15 pm</vt:lpstr>
      <vt:lpstr>Indexing @ 14:30 pm </vt:lpstr>
      <vt:lpstr>Questions? Fragen?</vt:lpstr>
    </vt:vector>
  </TitlesOfParts>
  <Company>10gen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Katie Peters</dc:creator>
  <cp:lastModifiedBy>Thomas Rueckstiess</cp:lastModifiedBy>
  <cp:revision>207</cp:revision>
  <dcterms:created xsi:type="dcterms:W3CDTF">2012-10-15T15:09:50Z</dcterms:created>
  <dcterms:modified xsi:type="dcterms:W3CDTF">2013-02-24T23:37:07Z</dcterms:modified>
</cp:coreProperties>
</file>